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人數</c:f>
              <c:strCache>
                <c:ptCount val="1"/>
                <c:pt idx="0">
                  <c:v>人数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E2B84E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5E96BC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A65AA0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1"/>
              <c:layout>
                <c:manualLayout>
                  <c:x val="-0.124836598557026"/>
                  <c:y val="0.16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196078431373"/>
                      <c:h val="0.26093333333333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0833070643446174"/>
                  <c:y val="-0.2898621556529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'Chart Data'!$A$2:$A$4</c:f>
              <c:strCache>
                <c:ptCount val="3"/>
                <c:pt idx="0">
                  <c:v>主日学学生</c:v>
                </c:pt>
                <c:pt idx="1">
                  <c:v>同工</c:v>
                </c:pt>
                <c:pt idx="2">
                  <c:v>非同工会众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25</c:v>
                </c:pt>
                <c:pt idx="1">
                  <c:v>30</c:v>
                </c:pt>
                <c:pt idx="2">
                  <c:v>69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70"/>
      </c:pieChart>
      <c:spPr>
        <a:solidFill>
          <a:srgbClr val="F8FAFB"/>
        </a:solidFill>
        <a:ln w="0">
          <a:solidFill>
            <a:srgbClr val="F8FAFB"/>
          </a:solidFill>
          <a:prstDash val="solid"/>
        </a:ln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ayout>
        <c:manualLayout>
          <c:xMode val="edge"/>
          <c:yMode val="edge"/>
          <c:x val="0.244558823529412"/>
          <c:y val="0.89653333333333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en-US" sz="1600" b="1" i="0" u="none" strike="noStrike" kern="1200" baseline="0">
              <a:solidFill>
                <a:schemeClr val="tx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c00d2ef-f37e-4b0d-96f4-6cdde24368d2}"/>
      </c:ext>
    </c:extLst>
  </c:chart>
  <c:spPr>
    <a:solidFill>
      <a:srgbClr val="F8FAFB"/>
    </a:solidFill>
    <a:ln w="0">
      <a:solidFill>
        <a:srgbClr val="F8FAFB"/>
      </a:solidFill>
      <a:prstDash val="solid"/>
    </a:ln>
  </c:spPr>
  <c:txPr>
    <a:bodyPr/>
    <a:lstStyle/>
    <a:p>
      <a:pPr>
        <a:defRPr lang="en-US" sz="1600" b="1">
          <a:solidFill>
            <a:schemeClr val="bg1"/>
          </a:solidFill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资料来源：天福堂购堂提案书修订版4（2026年9月28日方案）。法律顾问如要求不同門檻或措辭，以其要求为准。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QR Code destination: https://tianfu-church.org/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3" name="Accent rule"/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5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  <p:sp>
        <p:nvSpPr>
          <p:cNvPr id="4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685800" y="685800"/>
            <a:ext cx="857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伯明翰中华福音教会</a:t>
            </a:r>
            <a:endParaRPr sz="1650" b="0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85800" y="1352550"/>
            <a:ext cx="100965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天福堂购堂提案</a:t>
            </a:r>
            <a:endParaRPr sz="40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85800" y="2286000"/>
            <a:ext cx="3429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修订版 4</a:t>
            </a: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225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85800" y="3219450"/>
            <a:ext cx="6858000" cy="19050"/>
          </a:xfrm>
          <a:prstGeom prst="rect">
            <a:avLst/>
          </a:prstGeom>
          <a:solidFill>
            <a:srgbClr val="6E8AA3"/>
          </a:solidFill>
          <a:ln w="0">
            <a:noFill/>
          </a:ln>
        </p:spPr>
      </p:sp>
      <p:sp>
        <p:nvSpPr>
          <p:cNvPr id="6" name="Rectangle 5"/>
          <p:cNvSpPr>
            <a:spLocks noGrp="1"/>
          </p:cNvSpPr>
          <p:nvPr/>
        </p:nvSpPr>
        <p:spPr>
          <a:xfrm>
            <a:off x="685800" y="3524250"/>
            <a:ext cx="72390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100% 所有权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十年奉献承诺方案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85800" y="5581650"/>
            <a:ext cx="4381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EGM 审议简报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239000" y="5581650"/>
            <a:ext cx="4286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依据：2026年9月28日方案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Page number background 1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1" name="Page number 1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Rectangle 2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solidFill>
              <a:srgbClr val="D7A62A"/>
            </a:solidFill>
            <a:prstDash val="solid"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809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天福堂人数统计</a:t>
            </a:r>
            <a:endParaRPr sz="255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90550" y="89535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9.10.2026</a:t>
            </a:r>
            <a:endParaRPr sz="1425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1F4F6"/>
          </a:solidFill>
          <a:ln w="0">
            <a:solidFill>
              <a:srgbClr val="F1F4F6"/>
            </a:solidFill>
            <a:prstDash val="solid"/>
          </a:ln>
        </p:spPr>
      </p:sp>
      <p:sp>
        <p:nvSpPr>
          <p:cNvPr id="5" name="Rectangle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</a:t>
            </a:r>
            <a:endParaRPr sz="112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graphicFrame>
        <p:nvGraphicFramePr>
          <p:cNvPr id="6" name="Chart"/>
          <p:cNvGraphicFramePr/>
          <p:nvPr/>
        </p:nvGraphicFramePr>
        <p:xfrm>
          <a:off x="666750" y="1412875"/>
          <a:ext cx="64770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953375" y="1466850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总人数</a:t>
            </a:r>
            <a:endParaRPr sz="157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953375" y="1847850"/>
            <a:ext cx="304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124</a:t>
            </a:r>
            <a:endParaRPr sz="42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953375" y="3105150"/>
            <a:ext cx="114300" cy="495300"/>
          </a:xfrm>
          <a:prstGeom prst="rect">
            <a:avLst/>
          </a:prstGeom>
          <a:solidFill>
            <a:srgbClr val="E2B84E"/>
          </a:solidFill>
          <a:ln w="0">
            <a:solidFill>
              <a:srgbClr val="E2B84E"/>
            </a:solidFill>
            <a:prstDash val="solid"/>
          </a:ln>
        </p:spPr>
      </p:sp>
      <p:sp>
        <p:nvSpPr>
          <p:cNvPr id="10" name="Rectangle 9"/>
          <p:cNvSpPr>
            <a:spLocks noGrp="1"/>
          </p:cNvSpPr>
          <p:nvPr/>
        </p:nvSpPr>
        <p:spPr>
          <a:xfrm>
            <a:off x="8239125" y="30480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主日学学生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8239125" y="33718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20.2%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0191750" y="30861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25</a:t>
            </a:r>
            <a:endParaRPr sz="2400" b="1">
              <a:solidFill>
                <a:srgbClr val="E2B84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953375" y="3962400"/>
            <a:ext cx="114300" cy="495300"/>
          </a:xfrm>
          <a:prstGeom prst="rect">
            <a:avLst/>
          </a:prstGeom>
          <a:solidFill>
            <a:srgbClr val="5E96BC"/>
          </a:solidFill>
          <a:ln w="0">
            <a:solidFill>
              <a:srgbClr val="5E96BC"/>
            </a:solidFill>
            <a:prstDash val="solid"/>
          </a:ln>
        </p:spPr>
      </p:sp>
      <p:sp>
        <p:nvSpPr>
          <p:cNvPr id="14" name="Rectangle 13"/>
          <p:cNvSpPr>
            <a:spLocks noGrp="1"/>
          </p:cNvSpPr>
          <p:nvPr/>
        </p:nvSpPr>
        <p:spPr>
          <a:xfrm>
            <a:off x="8239125" y="390525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同工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8239125" y="42291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24.2%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0191750" y="394335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30</a:t>
            </a:r>
            <a:endParaRPr sz="2400" b="1">
              <a:solidFill>
                <a:srgbClr val="5E96BC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7953375" y="4819650"/>
            <a:ext cx="114300" cy="495300"/>
          </a:xfrm>
          <a:prstGeom prst="rect">
            <a:avLst/>
          </a:prstGeom>
          <a:solidFill>
            <a:srgbClr val="A65AA0"/>
          </a:solidFill>
          <a:ln w="0">
            <a:solidFill>
              <a:srgbClr val="A65AA0"/>
            </a:solidFill>
            <a:prstDash val="solid"/>
          </a:ln>
        </p:spPr>
      </p:sp>
      <p:sp>
        <p:nvSpPr>
          <p:cNvPr id="18" name="Rectangle 17"/>
          <p:cNvSpPr>
            <a:spLocks noGrp="1"/>
          </p:cNvSpPr>
          <p:nvPr/>
        </p:nvSpPr>
        <p:spPr>
          <a:xfrm>
            <a:off x="8239125" y="47625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非同工会众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8239125" y="50863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55.6%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10191750" y="48006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69</a:t>
            </a:r>
            <a:endParaRPr sz="2400" b="1">
              <a:solidFill>
                <a:srgbClr val="A65AA0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6960235" y="5733415"/>
            <a:ext cx="2115820" cy="4768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BCEC 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会友</a:t>
            </a:r>
            <a:r>
              <a:rPr lang="en-US" altLang="zh-CN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人</a:t>
            </a:r>
            <a:endParaRPr lang="zh-CN" altLang="en-US" sz="20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拟购物业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66750" y="1162050"/>
            <a:ext cx="6191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</a:t>
            </a:r>
            <a:endParaRPr sz="27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66750" y="1695450"/>
            <a:ext cx="685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 Bank Road, Dawley Bank, Telford TF4 2AZ</a:t>
            </a:r>
            <a:endParaRPr sz="16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66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室内面积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66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约 3,600 平方英尺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42862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土地面积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2862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约 0.31 英亩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905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公众敬拜用途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905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F1</a:t>
            </a:r>
            <a:endParaRPr sz="30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66750" y="4171950"/>
            <a:ext cx="10858500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3" name="Rectangle 12"/>
          <p:cNvSpPr>
            <a:spLocks noGrp="1"/>
          </p:cNvSpPr>
          <p:nvPr/>
        </p:nvSpPr>
        <p:spPr>
          <a:xfrm>
            <a:off x="666750" y="4476750"/>
            <a:ext cx="1524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注册业主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2238375" y="4438650"/>
            <a:ext cx="4333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 TRUST</a:t>
            </a:r>
            <a:endParaRPr sz="165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66750" y="506730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长远服事范围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2238375" y="4972050"/>
            <a:ext cx="8953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Telford、Shrewsbury、Wolverhampton、Stafford、Stoke-on-Trent</a:t>
            </a:r>
            <a:endParaRPr sz="15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Page number background 2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9" name="Page number 2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Rectangle 12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购置成本与成交付款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0" name="Table 15"/>
          <p:cNvGraphicFramePr/>
          <p:nvPr/>
        </p:nvGraphicFramePr>
        <p:xfrm>
          <a:off x="857250" y="1285875"/>
          <a:ext cx="4953000" cy="3905250"/>
        </p:xfrm>
        <a:graphic>
          <a:graphicData uri="http://schemas.openxmlformats.org/drawingml/2006/table">
            <a:tbl>
              <a:tblPr/>
              <a:tblGrid>
                <a:gridCol w="3048000"/>
                <a:gridCol w="1905000"/>
              </a:tblGrid>
              <a:tr h="781050">
                <a:tc>
                  <a:txBody>
                    <a:bodyPr/>
                    <a:lstStyle/>
                    <a:p>
                      <a: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金额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购买价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£375,000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印花税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£8,750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律师费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£3,570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总预算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£387,320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6953250" y="1409700"/>
            <a:ext cx="3810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完成交易时</a:t>
            </a:r>
            <a:endParaRPr sz="150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953250" y="1952625"/>
            <a:ext cx="3810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7,320</a:t>
            </a:r>
            <a:endParaRPr sz="31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953250" y="26003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先行安排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8524875" y="3076575"/>
            <a:ext cx="666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89"/>
          </a:bodyPr>
          <a:lstStyle/>
          <a:p>
            <a:pPr algn="ctr">
              <a:buNone/>
              <a:def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＋</a:t>
            </a:r>
            <a:endParaRPr sz="27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953250" y="3600450"/>
            <a:ext cx="3810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28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334125" y="4171950"/>
            <a:ext cx="5143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72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天福堂一次奉献，依律师指示</a:t>
            </a:r>
            <a:endParaRPr sz="1725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857875" y="4629150"/>
            <a:ext cx="6000750" cy="71691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在天福堂同工会通过后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位弟兄姊妹确认，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总共一次性奉献£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,000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目前资金缺口为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£42,000.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905500" y="5314950"/>
            <a:ext cx="5905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会友大会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通过后由BCEC支付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总预算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全额并指示律师完成购买</a:t>
            </a:r>
            <a:endParaRPr sz="1650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Page number background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6" name="Page number 3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Rectangle 21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资金来源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5160010" y="3383915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>
                <a:solidFill>
                  <a:schemeClr val="tx1"/>
                </a:solidFill>
              </a:rPr>
              <a:t>2026年9月</a:t>
            </a:r>
            <a:r>
              <a:rPr>
                <a:solidFill>
                  <a:schemeClr val="tx1"/>
                </a:solidFill>
              </a:rPr>
              <a:t> 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建堂基金总额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9422765" y="328422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£625,384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160010" y="384937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按聚会人数约 1/8 分配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给天福堂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9408795" y="377571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£78,173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160645" y="181229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历年常费结余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9408160" y="177292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£74,475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214620" y="2280285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2" name="Rectangle 11"/>
          <p:cNvSpPr>
            <a:spLocks noGrp="1"/>
          </p:cNvSpPr>
          <p:nvPr/>
        </p:nvSpPr>
        <p:spPr>
          <a:xfrm>
            <a:off x="5160010" y="445198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BCEC资金合计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20.2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9048750" y="4473575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173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159375" y="87503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天福堂一次奉献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9399905" y="79565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5159375" y="130937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十年固定奉献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9407525" y="126746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4,672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5214620" y="4267200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9" name="Rectangle 18"/>
          <p:cNvSpPr>
            <a:spLocks noGrp="1"/>
          </p:cNvSpPr>
          <p:nvPr/>
        </p:nvSpPr>
        <p:spPr>
          <a:xfrm>
            <a:off x="5160010" y="249301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天福堂奉献合计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79.8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9041765" y="2415540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309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147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Page number background 4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4" name="Page number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590550" y="2131060"/>
            <a:ext cx="432244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购置成本</a:t>
            </a: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£387,320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541020" y="5343525"/>
            <a:ext cx="10659110" cy="898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BCEC十年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付出</a:t>
            </a:r>
            <a:r>
              <a:rPr sz="2700"/>
              <a:t>£</a:t>
            </a:r>
            <a:r>
              <a:rPr sz="2700"/>
              <a:t>152</a:t>
            </a:r>
            <a:r>
              <a:rPr sz="2700"/>
              <a:t>,648</a:t>
            </a:r>
            <a:r>
              <a:rPr sz="2700"/>
              <a:t> = </a:t>
            </a:r>
            <a:r>
              <a:rPr sz="2700"/>
              <a:t>387,320 -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50,000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184,672</a:t>
            </a:r>
            <a:endParaRPr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而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拥有£387,320资产的教堂,100%所有权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净值增加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£234,672</a:t>
            </a:r>
            <a:endParaRPr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天福堂十年固定奉献安排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42950" y="12382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l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书面承诺期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42950" y="1581150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年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3" name="Table 18"/>
          <p:cNvGraphicFramePr/>
          <p:nvPr/>
        </p:nvGraphicFramePr>
        <p:xfrm>
          <a:off x="4810125" y="1285875"/>
          <a:ext cx="6667501" cy="2400300"/>
        </p:xfrm>
        <a:graphic>
          <a:graphicData uri="http://schemas.openxmlformats.org/drawingml/2006/table">
            <a:tbl>
              <a:tblPr/>
              <a:tblGrid>
                <a:gridCol w="1935726"/>
                <a:gridCol w="1433871"/>
                <a:gridCol w="1648952"/>
                <a:gridCol w="1648952"/>
              </a:tblGrid>
              <a:tr h="800100">
                <a:tc>
                  <a:txBody>
                    <a:bodyPr/>
                    <a:lstStyle/>
                    <a:p>
                      <a:r>
                        <a:t>期间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每月合计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期间合计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累计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第1至1</a:t>
                      </a:r>
                      <a:r>
                        <a:t>1</a:t>
                      </a:r>
                      <a:r>
                        <a:t>9</a:t>
                      </a:r>
                      <a:r>
                        <a:t>个月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5</a:t>
                      </a:r>
                      <a:r>
                        <a:t>3</a:t>
                      </a: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183</a:t>
                      </a:r>
                      <a:r>
                        <a:t>,</a:t>
                      </a:r>
                      <a:r>
                        <a:t>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3,</a:t>
                      </a:r>
                      <a:r>
                        <a:t>022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</a:t>
                      </a:r>
                      <a:r>
                        <a:t>2</a:t>
                      </a:r>
                      <a:r>
                        <a:t>0个月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4,672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42950" y="347662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每月核算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42950" y="3905250"/>
            <a:ext cx="3905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BCEC记录承诺额、实收额、不足额及补足额</a:t>
            </a:r>
            <a:endParaRPr sz="18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286375" y="4210050"/>
            <a:ext cx="2476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不足额保障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286375" y="4629150"/>
            <a:ext cx="576262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立即通知卢天强弟兄，依个人书面担保补足。必要时涉及房屋资产，须经独立法律意见。</a:t>
            </a:r>
            <a:r>
              <a:rPr sz="1600">
                <a:solidFill>
                  <a:schemeClr val="tx1"/>
                </a:solidFill>
              </a:rPr>
              <a:t>责任完成后撤销原担保，专户可转作物业基金</a:t>
            </a:r>
            <a:r>
              <a:rPr sz="1600">
                <a:solidFill>
                  <a:schemeClr val="tx1"/>
                </a:solidFill>
              </a:rPr>
              <a:t>。</a:t>
            </a:r>
            <a:endParaRPr sz="160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07670" y="2348230"/>
            <a:ext cx="3889375" cy="97917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已有2位弟兄姊妹确认，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购堂后每月总共奉献£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1800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1800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汇入指定的天福堂建堂基金专户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目前资金缺口每月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£1388.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487170" y="5610225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246"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1847215" y="5486400"/>
            <a:ext cx="103949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buNone/>
              <a:defRPr sz="12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2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Page number background 5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7" name="Page number 5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Rectangle 15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所有权、使用与财务原则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04850" y="1257300"/>
            <a:ext cx="3143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368"/>
          </a:bodyPr>
          <a:lstStyle/>
          <a:p>
            <a:pPr algn="l">
              <a:buNone/>
              <a:def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</a:t>
            </a:r>
            <a:endParaRPr sz="28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04850" y="1790700"/>
            <a:ext cx="31432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100% 所有权</a:t>
            </a:r>
            <a:endParaRPr sz="225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04850" y="2343150"/>
            <a:ext cx="40957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Land Registry登记；天福堂及卢天强弟兄无独立产权、出售决定权或售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屋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分配权。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191125" y="1200150"/>
            <a:ext cx="19050" cy="44767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8" name="Rectangle 7"/>
          <p:cNvSpPr>
            <a:spLocks noGrp="1"/>
          </p:cNvSpPr>
          <p:nvPr/>
        </p:nvSpPr>
        <p:spPr>
          <a:xfrm>
            <a:off x="5619750" y="1181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场地使用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191375" y="1143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BCEC其他堂会的福音活动免费；私人活动按标准收费80%；网上登记，天福堂聚会优先。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619750" y="2324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年度结余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191375" y="2286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购堂基金在1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年固定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奉献期内优先履行购堂责任；完成后用于重大维修及增添设备。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619750" y="3467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规划假设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191375" y="3429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收入年增长6.1%；营运成本5%；讲员等事工费用2%。预测不构成保证。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619750" y="4610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营运储备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7191375" y="4572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维持不少于6个月基本营运成本；保全及音响设备由天福堂负责。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Page number background 6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8" name="Page number 6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Rectangle 4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主要风险及控制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2" name="Table 7"/>
          <p:cNvGraphicFramePr/>
          <p:nvPr/>
        </p:nvGraphicFramePr>
        <p:xfrm>
          <a:off x="857250" y="1238250"/>
          <a:ext cx="10477500" cy="4095750"/>
        </p:xfrm>
        <a:graphic>
          <a:graphicData uri="http://schemas.openxmlformats.org/drawingml/2006/table">
            <a:tbl>
              <a:tblPr/>
              <a:tblGrid>
                <a:gridCol w="3741964"/>
                <a:gridCol w="6735536"/>
              </a:tblGrid>
              <a:tr h="682625">
                <a:tc>
                  <a:txBody>
                    <a:bodyPr/>
                    <a:lstStyle/>
                    <a:p>
                      <a:r>
                        <a:t>风险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控制方法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长期奉献未按时收到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月底核算、即时通知、依书面担保补足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指定</a:t>
                      </a:r>
                      <a:r>
                        <a:t>奉献</a:t>
                      </a:r>
                      <a:r>
                        <a:t>款与营运款列</a:t>
                      </a:r>
                      <a:r>
                        <a:t>明细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指定基金、独立会计纪录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营运或出租收入低于预期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逐月帐目、年度检讨、现金储备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个人担保范围与执行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独立法律顾问审查并书面界定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利益冲突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申报并回避相关决策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Page number 6"/>
          <p:cNvSpPr>
            <a:spLocks noGrp="1"/>
          </p:cNvSpPr>
          <p:nvPr/>
        </p:nvSpPr>
        <p:spPr>
          <a:xfrm>
            <a:off x="11352530" y="47879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历年收入、支出</a:t>
            </a:r>
            <a:r>
              <a:t>、</a:t>
            </a:r>
            <a:r>
              <a:t>总结余：£74,475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6" name="Table 10"/>
          <p:cNvGraphicFramePr/>
          <p:nvPr/>
        </p:nvGraphicFramePr>
        <p:xfrm>
          <a:off x="523875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余额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2004–05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1,897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2005–06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3,973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2006–07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4,319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2007–08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4,155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2008–09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2,784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2009–10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2010–11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1,526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2011–12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2012–13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2013–14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3,450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2014–15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6,943*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1"/>
          <p:cNvGraphicFramePr/>
          <p:nvPr/>
        </p:nvGraphicFramePr>
        <p:xfrm>
          <a:off x="6477000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余额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2015–16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4,920*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2016–17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5,222*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2017–18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4,209*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2018–19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4,769*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2019–20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4,198*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2020–21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4,340*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2021–22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14,585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9,537*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2022–23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15,694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3,247*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2023–24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17,452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18,823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−1,371*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2024–25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2025–26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16,660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6,440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Grp="1"/>
          </p:cNvSpPr>
          <p:nvPr/>
        </p:nvSpPr>
        <p:spPr>
          <a:xfrm>
            <a:off x="647700" y="6153150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buNone/>
              <a:def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 退税未列入</a:t>
            </a:r>
            <a:endParaRPr sz="10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3791585" y="45720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6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6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Page number background 8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2" name="Page number 8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Rectangle 1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场地营运与每月预期收入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8" name="Table 13"/>
          <p:cNvGraphicFramePr/>
          <p:nvPr/>
        </p:nvGraphicFramePr>
        <p:xfrm>
          <a:off x="571500" y="1200150"/>
          <a:ext cx="6667500" cy="4210052"/>
        </p:xfrm>
        <a:graphic>
          <a:graphicData uri="http://schemas.openxmlformats.org/drawingml/2006/table">
            <a:tbl>
              <a:tblPr/>
              <a:tblGrid>
                <a:gridCol w="3492500"/>
                <a:gridCol w="1270000"/>
                <a:gridCol w="1905000"/>
              </a:tblGrid>
              <a:tr h="601436">
                <a:tc>
                  <a:txBody>
                    <a:bodyPr/>
                    <a:lstStyle/>
                    <a:p>
                      <a:r>
                        <a:t>用途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每月收入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备注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天福堂主日崇拜／主日学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£2,018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2025年平均奉献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其他教会主日崇拜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其他教会主日学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社区中心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音乐教室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青年俱乐部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7762875" y="1323975"/>
            <a:ext cx="3429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每月估算合计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762875" y="1743075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£3,078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7762875" y="2914650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管理公司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762875" y="3333750"/>
            <a:ext cx="34290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管理费 10%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每月向BCEC提交租金、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费用及完整帐目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762875" y="4486275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奉献流程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762875" y="4867275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主日奉献及建堂基金直接交付BCEC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Page number background 9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4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0"/>
          <p:cNvSpPr>
            <a:spLocks noGrp="1"/>
          </p:cNvSpPr>
          <p:nvPr/>
        </p:nvSpPr>
        <p:spPr>
          <a:xfrm>
            <a:off x="164592" y="201168"/>
            <a:ext cx="1170432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Kingdom Hall | </a:t>
            </a:r>
            <a:r>
              <a:rPr sz="2500" b="1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购堂后年度营运费用初步预算</a:t>
            </a:r>
            <a:endParaRPr sz="2500" b="1">
              <a:solidFill>
                <a:srgbClr val="092B4B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Text 1"/>
          <p:cNvSpPr>
            <a:spLocks noGrp="1"/>
          </p:cNvSpPr>
          <p:nvPr/>
        </p:nvSpPr>
        <p:spPr>
          <a:xfrm>
            <a:off x="164592" y="777240"/>
            <a:ext cx="100584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按约 3,600 sq ft 教堂用途估算 · 英镑 GBP · 非正式报价</a:t>
            </a:r>
            <a:endParaRPr sz="1100"/>
          </a:p>
        </p:txBody>
      </p:sp>
      <p:sp>
        <p:nvSpPr>
          <p:cNvPr id="4" name="Text 2"/>
          <p:cNvSpPr>
            <a:spLocks noGrp="1"/>
          </p:cNvSpPr>
          <p:nvPr/>
        </p:nvSpPr>
        <p:spPr>
          <a:xfrm>
            <a:off x="283210" y="1508760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400"/>
              <a:t>费用类别</a:t>
            </a:r>
            <a:endParaRPr sz="1400"/>
          </a:p>
        </p:txBody>
      </p:sp>
      <p:sp>
        <p:nvSpPr>
          <p:cNvPr id="5" name="Text 3"/>
          <p:cNvSpPr>
            <a:spLocks noGrp="1"/>
          </p:cNvSpPr>
          <p:nvPr/>
        </p:nvSpPr>
        <p:spPr>
          <a:xfrm>
            <a:off x="6126480" y="1508760"/>
            <a:ext cx="11430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400"/>
              <a:t>预计每年</a:t>
            </a:r>
            <a:endParaRPr sz="1400"/>
          </a:p>
        </p:txBody>
      </p:sp>
      <p:sp>
        <p:nvSpPr>
          <p:cNvPr id="6" name="Shape 4"/>
          <p:cNvSpPr>
            <a:spLocks noGrp="1"/>
          </p:cNvSpPr>
          <p:nvPr/>
        </p:nvSpPr>
        <p:spPr>
          <a:xfrm>
            <a:off x="283464" y="1847088"/>
            <a:ext cx="6995160" cy="0"/>
          </a:xfrm>
          <a:prstGeom prst="line">
            <a:avLst/>
          </a:prstGeom>
          <a:noFill/>
          <a:ln w="12700">
            <a:solidFill>
              <a:srgbClr val="D5E0EB"/>
            </a:solidFill>
            <a:prstDash val="solid"/>
          </a:ln>
        </p:spPr>
      </p:sp>
      <p:sp>
        <p:nvSpPr>
          <p:cNvPr id="7" name="Text 5"/>
          <p:cNvSpPr>
            <a:spLocks noGrp="1"/>
          </p:cNvSpPr>
          <p:nvPr/>
        </p:nvSpPr>
        <p:spPr>
          <a:xfrm>
            <a:off x="329184" y="1938528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电费、燃气及供暖</a:t>
            </a:r>
            <a:endParaRPr sz="1300"/>
          </a:p>
        </p:txBody>
      </p:sp>
      <p:sp>
        <p:nvSpPr>
          <p:cNvPr id="8" name="Text 6"/>
          <p:cNvSpPr>
            <a:spLocks noGrp="1"/>
          </p:cNvSpPr>
          <p:nvPr/>
        </p:nvSpPr>
        <p:spPr>
          <a:xfrm>
            <a:off x="5623560" y="1938528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£3,000 – £6,000</a:t>
            </a:r>
            <a:endParaRPr sz="1300"/>
          </a:p>
        </p:txBody>
      </p:sp>
      <p:sp>
        <p:nvSpPr>
          <p:cNvPr id="9" name="Shape 7"/>
          <p:cNvSpPr>
            <a:spLocks noGrp="1"/>
          </p:cNvSpPr>
          <p:nvPr/>
        </p:nvSpPr>
        <p:spPr>
          <a:xfrm>
            <a:off x="283464" y="2313432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0" name="Text 8"/>
          <p:cNvSpPr>
            <a:spLocks noGrp="1"/>
          </p:cNvSpPr>
          <p:nvPr/>
        </p:nvSpPr>
        <p:spPr>
          <a:xfrm>
            <a:off x="329184" y="2423160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水费及污水费</a:t>
            </a:r>
            <a:endParaRPr sz="1300"/>
          </a:p>
        </p:txBody>
      </p:sp>
      <p:sp>
        <p:nvSpPr>
          <p:cNvPr id="11" name="Text 9"/>
          <p:cNvSpPr>
            <a:spLocks noGrp="1"/>
          </p:cNvSpPr>
          <p:nvPr/>
        </p:nvSpPr>
        <p:spPr>
          <a:xfrm>
            <a:off x="5623560" y="2423160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£500 – £1,000</a:t>
            </a:r>
            <a:endParaRPr sz="1300"/>
          </a:p>
        </p:txBody>
      </p:sp>
      <p:sp>
        <p:nvSpPr>
          <p:cNvPr id="12" name="Shape 10"/>
          <p:cNvSpPr>
            <a:spLocks noGrp="1"/>
          </p:cNvSpPr>
          <p:nvPr/>
        </p:nvSpPr>
        <p:spPr>
          <a:xfrm>
            <a:off x="283464" y="2798064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3" name="Text 11"/>
          <p:cNvSpPr>
            <a:spLocks noGrp="1"/>
          </p:cNvSpPr>
          <p:nvPr/>
        </p:nvSpPr>
        <p:spPr>
          <a:xfrm>
            <a:off x="329184" y="2907792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建筑物</a:t>
            </a:r>
            <a:r>
              <a:rPr sz="1300"/>
              <a:t>保险费</a:t>
            </a:r>
            <a:endParaRPr sz="1300"/>
          </a:p>
          <a:p>
            <a:pPr marL="0" indent="0">
              <a:buNone/>
            </a:pPr>
            <a:endParaRPr sz="1300"/>
          </a:p>
        </p:txBody>
      </p:sp>
      <p:sp>
        <p:nvSpPr>
          <p:cNvPr id="14" name="Text 12"/>
          <p:cNvSpPr>
            <a:spLocks noGrp="1"/>
          </p:cNvSpPr>
          <p:nvPr/>
        </p:nvSpPr>
        <p:spPr>
          <a:xfrm>
            <a:off x="5623560" y="2907792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£1,500 – £2,000</a:t>
            </a:r>
            <a:endParaRPr sz="1300"/>
          </a:p>
        </p:txBody>
      </p:sp>
      <p:sp>
        <p:nvSpPr>
          <p:cNvPr id="15" name="Shape 13"/>
          <p:cNvSpPr>
            <a:spLocks noGrp="1"/>
          </p:cNvSpPr>
          <p:nvPr/>
        </p:nvSpPr>
        <p:spPr>
          <a:xfrm>
            <a:off x="283464" y="3282696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6" name="Text 14"/>
          <p:cNvSpPr>
            <a:spLocks noGrp="1"/>
          </p:cNvSpPr>
          <p:nvPr/>
        </p:nvSpPr>
        <p:spPr>
          <a:xfrm>
            <a:off x="329184" y="3392424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endParaRPr sz="1300"/>
          </a:p>
        </p:txBody>
      </p:sp>
      <p:sp>
        <p:nvSpPr>
          <p:cNvPr id="17" name="Text 15"/>
          <p:cNvSpPr>
            <a:spLocks noGrp="1"/>
          </p:cNvSpPr>
          <p:nvPr/>
        </p:nvSpPr>
        <p:spPr>
          <a:xfrm>
            <a:off x="5623560" y="3392424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00 – £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,000</a:t>
            </a:r>
            <a:endParaRPr sz="1300"/>
          </a:p>
        </p:txBody>
      </p:sp>
      <p:sp>
        <p:nvSpPr>
          <p:cNvPr id="18" name="Shape 16"/>
          <p:cNvSpPr>
            <a:spLocks noGrp="1"/>
          </p:cNvSpPr>
          <p:nvPr/>
        </p:nvSpPr>
        <p:spPr>
          <a:xfrm>
            <a:off x="283464" y="3767328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9" name="Text 17"/>
          <p:cNvSpPr>
            <a:spLocks noGrp="1"/>
          </p:cNvSpPr>
          <p:nvPr/>
        </p:nvSpPr>
        <p:spPr>
          <a:xfrm>
            <a:off x="329184" y="3877056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清洁、及消耗品</a:t>
            </a:r>
            <a:endParaRPr sz="1300"/>
          </a:p>
        </p:txBody>
      </p:sp>
      <p:sp>
        <p:nvSpPr>
          <p:cNvPr id="20" name="Text 18"/>
          <p:cNvSpPr>
            <a:spLocks noGrp="1"/>
          </p:cNvSpPr>
          <p:nvPr/>
        </p:nvSpPr>
        <p:spPr>
          <a:xfrm>
            <a:off x="5623560" y="387705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£6,500 – £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7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00</a:t>
            </a:r>
            <a:endParaRPr sz="1300"/>
          </a:p>
        </p:txBody>
      </p:sp>
      <p:sp>
        <p:nvSpPr>
          <p:cNvPr id="21" name="Shape 19"/>
          <p:cNvSpPr>
            <a:spLocks noGrp="1"/>
          </p:cNvSpPr>
          <p:nvPr/>
        </p:nvSpPr>
        <p:spPr>
          <a:xfrm>
            <a:off x="283464" y="4251960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22" name="Text 20"/>
          <p:cNvSpPr>
            <a:spLocks noGrp="1"/>
          </p:cNvSpPr>
          <p:nvPr/>
        </p:nvSpPr>
        <p:spPr>
          <a:xfrm>
            <a:off x="329184" y="4361688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消防、警报及法定安全检查</a:t>
            </a:r>
            <a:endParaRPr sz="1300"/>
          </a:p>
        </p:txBody>
      </p:sp>
      <p:sp>
        <p:nvSpPr>
          <p:cNvPr id="23" name="Text 21"/>
          <p:cNvSpPr>
            <a:spLocks noGrp="1"/>
          </p:cNvSpPr>
          <p:nvPr/>
        </p:nvSpPr>
        <p:spPr>
          <a:xfrm>
            <a:off x="5623560" y="4361688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£800</a:t>
            </a:r>
            <a:endParaRPr sz="1300"/>
          </a:p>
        </p:txBody>
      </p:sp>
      <p:sp>
        <p:nvSpPr>
          <p:cNvPr id="24" name="Shape 22"/>
          <p:cNvSpPr>
            <a:spLocks noGrp="1"/>
          </p:cNvSpPr>
          <p:nvPr/>
        </p:nvSpPr>
        <p:spPr>
          <a:xfrm>
            <a:off x="283464" y="4736592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25" name="Text 23"/>
          <p:cNvSpPr>
            <a:spLocks noGrp="1"/>
          </p:cNvSpPr>
          <p:nvPr/>
        </p:nvSpPr>
        <p:spPr>
          <a:xfrm>
            <a:off x="329184" y="4846320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网络、电话</a:t>
            </a:r>
            <a:endParaRPr sz="1300"/>
          </a:p>
        </p:txBody>
      </p:sp>
      <p:sp>
        <p:nvSpPr>
          <p:cNvPr id="26" name="Text 24"/>
          <p:cNvSpPr>
            <a:spLocks noGrp="1"/>
          </p:cNvSpPr>
          <p:nvPr/>
        </p:nvSpPr>
        <p:spPr>
          <a:xfrm>
            <a:off x="5623560" y="4846320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£400 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– 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£500</a:t>
            </a:r>
            <a:endParaRPr sz="1300"/>
          </a:p>
        </p:txBody>
      </p:sp>
      <p:sp>
        <p:nvSpPr>
          <p:cNvPr id="27" name="Shape 25"/>
          <p:cNvSpPr>
            <a:spLocks noGrp="1"/>
          </p:cNvSpPr>
          <p:nvPr/>
        </p:nvSpPr>
        <p:spPr>
          <a:xfrm>
            <a:off x="7726680" y="1234440"/>
            <a:ext cx="4114800" cy="2423160"/>
          </a:xfrm>
          <a:prstGeom prst="roundRect">
            <a:avLst>
              <a:gd name="adj" fmla="val 5283"/>
            </a:avLst>
          </a:prstGeom>
          <a:solidFill>
            <a:srgbClr val="E8F2FB"/>
          </a:solidFill>
          <a:ln w="12700">
            <a:solidFill>
              <a:srgbClr val="D0E1F0"/>
            </a:solidFill>
            <a:prstDash val="solid"/>
          </a:ln>
        </p:spPr>
      </p:sp>
      <p:sp>
        <p:nvSpPr>
          <p:cNvPr id="28" name="Text 26"/>
          <p:cNvSpPr>
            <a:spLocks noGrp="1"/>
          </p:cNvSpPr>
          <p:nvPr/>
        </p:nvSpPr>
        <p:spPr>
          <a:xfrm>
            <a:off x="8001000" y="1664208"/>
            <a:ext cx="3474720" cy="3474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/>
              <a:t>年度营运费用合计</a:t>
            </a:r>
            <a:endParaRPr sz="1700"/>
          </a:p>
        </p:txBody>
      </p:sp>
      <p:sp>
        <p:nvSpPr>
          <p:cNvPr id="29" name="Text 27"/>
          <p:cNvSpPr>
            <a:spLocks noGrp="1"/>
          </p:cNvSpPr>
          <p:nvPr/>
        </p:nvSpPr>
        <p:spPr>
          <a:xfrm>
            <a:off x="8001000" y="2130552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£1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4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00 – £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19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,800</a:t>
            </a:r>
            <a:endParaRPr sz="2400"/>
          </a:p>
        </p:txBody>
      </p:sp>
      <p:sp>
        <p:nvSpPr>
          <p:cNvPr id="30" name="Text 28"/>
          <p:cNvSpPr>
            <a:spLocks noGrp="1"/>
          </p:cNvSpPr>
          <p:nvPr/>
        </p:nvSpPr>
        <p:spPr>
          <a:xfrm>
            <a:off x="8001000" y="2852928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50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约 £1,317 – £2,067 / 月</a:t>
            </a:r>
            <a:endParaRPr sz="1500"/>
          </a:p>
        </p:txBody>
      </p:sp>
      <p:sp>
        <p:nvSpPr>
          <p:cNvPr id="31" name="Shape 29"/>
          <p:cNvSpPr>
            <a:spLocks noGrp="1"/>
          </p:cNvSpPr>
          <p:nvPr/>
        </p:nvSpPr>
        <p:spPr>
          <a:xfrm>
            <a:off x="146304" y="5742432"/>
            <a:ext cx="11704320" cy="0"/>
          </a:xfrm>
          <a:prstGeom prst="line">
            <a:avLst/>
          </a:prstGeom>
          <a:noFill/>
          <a:ln w="12700">
            <a:solidFill>
              <a:srgbClr val="D5E0EB"/>
            </a:solidFill>
            <a:prstDash val="solid"/>
          </a:ln>
        </p:spPr>
      </p:sp>
      <p:sp>
        <p:nvSpPr>
          <p:cNvPr id="32" name="Text 30"/>
          <p:cNvSpPr>
            <a:spLocks noGrp="1"/>
          </p:cNvSpPr>
          <p:nvPr/>
        </p:nvSpPr>
        <p:spPr>
          <a:xfrm>
            <a:off x="210312" y="6053328"/>
            <a:ext cx="1161288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/>
              <a:t>需要确认：实际能源帐单、保险报价、维修状况。</a:t>
            </a:r>
            <a:endParaRPr sz="1300"/>
          </a:p>
        </p:txBody>
      </p:sp>
      <p:sp>
        <p:nvSpPr>
          <p:cNvPr id="33" name="Text 31"/>
          <p:cNvSpPr>
            <a:spLocks noGrp="1"/>
          </p:cNvSpPr>
          <p:nvPr/>
        </p:nvSpPr>
        <p:spPr>
          <a:xfrm>
            <a:off x="210312" y="6437376"/>
            <a:ext cx="1161288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90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注：不包括一次性装修／大型结构维修；所有金额为初步估算。</a:t>
            </a:r>
            <a:endParaRPr sz="900"/>
          </a:p>
        </p:txBody>
      </p:sp>
      <p:sp>
        <p:nvSpPr>
          <p:cNvPr id="34" name="Text 17"/>
          <p:cNvSpPr>
            <a:spLocks noGrp="1"/>
          </p:cNvSpPr>
          <p:nvPr/>
        </p:nvSpPr>
        <p:spPr>
          <a:xfrm>
            <a:off x="312674" y="3358261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/>
              <a:t>管理费</a:t>
            </a:r>
            <a:endParaRPr sz="1300"/>
          </a:p>
        </p:txBody>
      </p:sp>
      <p:sp>
        <p:nvSpPr>
          <p:cNvPr id="36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op-gold-rule"/>
          <p:cNvSpPr>
            <a:spLocks noGrp="1"/>
          </p:cNvSpPr>
          <p:nvPr/>
        </p:nvSpPr>
        <p:spPr>
          <a:xfrm>
            <a:off x="0" y="0"/>
            <a:ext cx="12699968" cy="57150"/>
          </a:xfrm>
          <a:prstGeom prst="rect">
            <a:avLst/>
          </a:prstGeom>
          <a:solidFill>
            <a:srgbClr val="D9A719"/>
          </a:solidFill>
          <a:ln w="0"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/>
        </p:nvSpPr>
        <p:spPr>
          <a:xfrm>
            <a:off x="457200" y="419100"/>
            <a:ext cx="8096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7365D"/>
                </a:solidFill>
              </a:defRPr>
            </a:defPPr>
            <a:lvl1pPr>
              <a:buNone/>
              <a:defRPr sz="2250" b="1">
                <a:solidFill>
                  <a:srgbClr val="17365D"/>
                </a:solidFill>
              </a:defRPr>
            </a:lvl1pPr>
            <a:lvl2pPr>
              <a:buNone/>
              <a:defRPr sz="2250" b="1">
                <a:solidFill>
                  <a:srgbClr val="17365D"/>
                </a:solidFill>
              </a:defRPr>
            </a:lvl2pPr>
            <a:lvl3pPr>
              <a:buNone/>
              <a:defRPr sz="2250" b="1">
                <a:solidFill>
                  <a:srgbClr val="17365D"/>
                </a:solidFill>
              </a:defRPr>
            </a:lvl3pPr>
            <a:lvl4pPr>
              <a:buNone/>
              <a:defRPr sz="2250" b="1">
                <a:solidFill>
                  <a:srgbClr val="17365D"/>
                </a:solidFill>
              </a:defRPr>
            </a:lvl4pPr>
            <a:lvl5pPr>
              <a:buNone/>
              <a:defRPr sz="2250" b="1">
                <a:solidFill>
                  <a:srgbClr val="17365D"/>
                </a:solidFill>
              </a:defRPr>
            </a:lvl5pPr>
            <a:lvl6pPr>
              <a:buNone/>
              <a:defRPr sz="2250" b="1">
                <a:solidFill>
                  <a:srgbClr val="17365D"/>
                </a:solidFill>
              </a:defRPr>
            </a:lvl6pPr>
            <a:lvl7pPr>
              <a:buNone/>
              <a:defRPr sz="2250" b="1">
                <a:solidFill>
                  <a:srgbClr val="17365D"/>
                </a:solidFill>
              </a:defRPr>
            </a:lvl7pPr>
            <a:lvl8pPr>
              <a:buNone/>
              <a:defRPr sz="2250" b="1">
                <a:solidFill>
                  <a:srgbClr val="17365D"/>
                </a:solidFill>
              </a:defRPr>
            </a:lvl8pPr>
            <a:lvl9pPr>
              <a:buNone/>
              <a:defRPr sz="2250" b="1">
                <a:solidFill>
                  <a:srgbClr val="17365D"/>
                </a:solidFill>
              </a:defRPr>
            </a:lvl9pPr>
          </a:lstStyle>
          <a:p>
            <a:pPr>
              <a:buNone/>
              <a:defRPr sz="2250" b="1">
                <a:solidFill>
                  <a:srgbClr val="17365D"/>
                </a:solidFill>
              </a:defRPr>
            </a:pPr>
            <a:r>
              <a:t>天福堂购</a:t>
            </a:r>
            <a:r>
              <a:rPr sz="2250" b="1">
                <a:solidFill>
                  <a:srgbClr val="17365D"/>
                </a:solidFill>
              </a:rPr>
              <a:t>堂基金奉献承诺表</a:t>
            </a:r>
            <a:endParaRPr sz="2250" b="1">
              <a:solidFill>
                <a:srgbClr val="17365D"/>
              </a:solidFill>
            </a:endParaRPr>
          </a:p>
        </p:txBody>
      </p:sp>
      <p:sp>
        <p:nvSpPr>
          <p:cNvPr id="4" name="title-rule"/>
          <p:cNvSpPr>
            <a:spLocks noGrp="1"/>
          </p:cNvSpPr>
          <p:nvPr/>
        </p:nvSpPr>
        <p:spPr>
          <a:xfrm>
            <a:off x="476250" y="1438275"/>
            <a:ext cx="4572000" cy="19050"/>
          </a:xfrm>
          <a:prstGeom prst="rect">
            <a:avLst/>
          </a:prstGeom>
          <a:solidFill>
            <a:srgbClr val="8CA7BD"/>
          </a:solidFill>
          <a:ln w="0">
            <a:noFill/>
            <a:prstDash val="solid"/>
          </a:ln>
        </p:spPr>
      </p:sp>
      <p:sp>
        <p:nvSpPr>
          <p:cNvPr id="5" name="qr-card"/>
          <p:cNvSpPr>
            <a:spLocks noGrp="1"/>
          </p:cNvSpPr>
          <p:nvPr/>
        </p:nvSpPr>
        <p:spPr>
          <a:xfrm>
            <a:off x="1381125" y="1790700"/>
            <a:ext cx="3714750" cy="371475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1430">
            <a:solidFill>
              <a:srgbClr val="D7E0E7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7" name="scan-instruction"/>
          <p:cNvSpPr>
            <a:spLocks noGrp="1"/>
          </p:cNvSpPr>
          <p:nvPr/>
        </p:nvSpPr>
        <p:spPr>
          <a:xfrm>
            <a:off x="5810250" y="2334895"/>
            <a:ext cx="5524500" cy="717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875" b="1">
                <a:solidFill>
                  <a:srgbClr val="17365D"/>
                </a:solidFill>
              </a:defRPr>
            </a:defPPr>
            <a:lvl1pPr>
              <a:buNone/>
              <a:defRPr sz="1875" b="1">
                <a:solidFill>
                  <a:srgbClr val="17365D"/>
                </a:solidFill>
              </a:defRPr>
            </a:lvl1pPr>
            <a:lvl2pPr>
              <a:buNone/>
              <a:defRPr sz="1875" b="1">
                <a:solidFill>
                  <a:srgbClr val="17365D"/>
                </a:solidFill>
              </a:defRPr>
            </a:lvl2pPr>
            <a:lvl3pPr>
              <a:buNone/>
              <a:defRPr sz="1875" b="1">
                <a:solidFill>
                  <a:srgbClr val="17365D"/>
                </a:solidFill>
              </a:defRPr>
            </a:lvl3pPr>
            <a:lvl4pPr>
              <a:buNone/>
              <a:defRPr sz="1875" b="1">
                <a:solidFill>
                  <a:srgbClr val="17365D"/>
                </a:solidFill>
              </a:defRPr>
            </a:lvl4pPr>
            <a:lvl5pPr>
              <a:buNone/>
              <a:defRPr sz="1875" b="1">
                <a:solidFill>
                  <a:srgbClr val="17365D"/>
                </a:solidFill>
              </a:defRPr>
            </a:lvl5pPr>
            <a:lvl6pPr>
              <a:buNone/>
              <a:defRPr sz="1875" b="1">
                <a:solidFill>
                  <a:srgbClr val="17365D"/>
                </a:solidFill>
              </a:defRPr>
            </a:lvl6pPr>
            <a:lvl7pPr>
              <a:buNone/>
              <a:defRPr sz="1875" b="1">
                <a:solidFill>
                  <a:srgbClr val="17365D"/>
                </a:solidFill>
              </a:defRPr>
            </a:lvl7pPr>
            <a:lvl8pPr>
              <a:buNone/>
              <a:defRPr sz="1875" b="1">
                <a:solidFill>
                  <a:srgbClr val="17365D"/>
                </a:solidFill>
              </a:defRPr>
            </a:lvl8pPr>
            <a:lvl9pPr>
              <a:buNone/>
              <a:defRPr sz="1875" b="1">
                <a:solidFill>
                  <a:srgbClr val="17365D"/>
                </a:solidFill>
              </a:defRPr>
            </a:lvl9pPr>
          </a:lstStyle>
          <a:p>
            <a:pPr>
              <a:buNone/>
              <a:defRPr sz="1875" b="1">
                <a:solidFill>
                  <a:srgbClr val="17365D"/>
                </a:solidFill>
              </a:defRPr>
            </a:pPr>
            <a:r>
              <a:rPr sz="1800" b="1">
                <a:solidFill>
                  <a:srgbClr val="17365D"/>
                </a:solidFill>
              </a:rPr>
              <a:t>请扫描 QR Code，填写购</a:t>
            </a:r>
            <a:r>
              <a:rPr sz="1800" b="1">
                <a:solidFill>
                  <a:srgbClr val="17365D"/>
                </a:solidFill>
              </a:rPr>
              <a:t>堂基金奉献承诺表</a:t>
            </a:r>
            <a:r>
              <a:rPr lang="zh-CN" altLang="en-US" sz="1800" b="1">
                <a:solidFill>
                  <a:srgbClr val="17365D"/>
                </a:solidFill>
              </a:rPr>
              <a:t>电邮至</a:t>
            </a:r>
            <a:endParaRPr lang="zh-CN" altLang="en-US" sz="1800" b="1">
              <a:solidFill>
                <a:srgbClr val="17365D"/>
              </a:solidFill>
            </a:endParaRPr>
          </a:p>
          <a:p>
            <a:pPr>
              <a:buNone/>
              <a:defRPr sz="1875" b="1">
                <a:solidFill>
                  <a:srgbClr val="17365D"/>
                </a:solidFill>
              </a:defRPr>
            </a:pPr>
            <a:r>
              <a:rPr lang="en-US" altLang="en-US" sz="1800" b="1">
                <a:solidFill>
                  <a:srgbClr val="17365D"/>
                </a:solidFill>
              </a:rPr>
              <a:t>treasurer@thebcec.org.uk</a:t>
            </a:r>
            <a:endParaRPr lang="en-US" altLang="en-US" sz="1800" b="1">
              <a:solidFill>
                <a:srgbClr val="17365D"/>
              </a:solidFill>
            </a:endParaRPr>
          </a:p>
        </p:txBody>
      </p:sp>
      <p:sp>
        <p:nvSpPr>
          <p:cNvPr id="10" name="privacy-note"/>
          <p:cNvSpPr>
            <a:spLocks noGrp="1"/>
          </p:cNvSpPr>
          <p:nvPr/>
        </p:nvSpPr>
        <p:spPr>
          <a:xfrm>
            <a:off x="5810250" y="4222115"/>
            <a:ext cx="5334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050">
                <a:solidFill>
                  <a:srgbClr val="667785"/>
                </a:solidFill>
              </a:defRPr>
            </a:defPPr>
            <a:lvl1pPr>
              <a:buNone/>
              <a:defRPr sz="1050">
                <a:solidFill>
                  <a:srgbClr val="667785"/>
                </a:solidFill>
              </a:defRPr>
            </a:lvl1pPr>
            <a:lvl2pPr>
              <a:buNone/>
              <a:defRPr sz="1050">
                <a:solidFill>
                  <a:srgbClr val="667785"/>
                </a:solidFill>
              </a:defRPr>
            </a:lvl2pPr>
            <a:lvl3pPr>
              <a:buNone/>
              <a:defRPr sz="1050">
                <a:solidFill>
                  <a:srgbClr val="667785"/>
                </a:solidFill>
              </a:defRPr>
            </a:lvl3pPr>
            <a:lvl4pPr>
              <a:buNone/>
              <a:defRPr sz="1050">
                <a:solidFill>
                  <a:srgbClr val="667785"/>
                </a:solidFill>
              </a:defRPr>
            </a:lvl4pPr>
            <a:lvl5pPr>
              <a:buNone/>
              <a:defRPr sz="1050">
                <a:solidFill>
                  <a:srgbClr val="667785"/>
                </a:solidFill>
              </a:defRPr>
            </a:lvl5pPr>
            <a:lvl6pPr>
              <a:buNone/>
              <a:defRPr sz="1050">
                <a:solidFill>
                  <a:srgbClr val="667785"/>
                </a:solidFill>
              </a:defRPr>
            </a:lvl6pPr>
            <a:lvl7pPr>
              <a:buNone/>
              <a:defRPr sz="1050">
                <a:solidFill>
                  <a:srgbClr val="667785"/>
                </a:solidFill>
              </a:defRPr>
            </a:lvl7pPr>
            <a:lvl8pPr>
              <a:buNone/>
              <a:defRPr sz="1050">
                <a:solidFill>
                  <a:srgbClr val="667785"/>
                </a:solidFill>
              </a:defRPr>
            </a:lvl8pPr>
            <a:lvl9pPr>
              <a:buNone/>
              <a:defRPr sz="1050">
                <a:solidFill>
                  <a:srgbClr val="667785"/>
                </a:solidFill>
              </a:defRPr>
            </a:lvl9pPr>
          </a:lstStyle>
          <a:p>
            <a:pPr>
              <a:buNone/>
              <a:defRPr sz="1050">
                <a:solidFill>
                  <a:srgbClr val="667785"/>
                </a:solidFill>
              </a:defRPr>
            </a:pPr>
            <a:r>
              <a:rPr sz="1800" b="1">
                <a:solidFill>
                  <a:srgbClr val="667785"/>
                </a:solidFill>
              </a:rPr>
              <a:t>请依表格指示填写并提交。个人资料只供建堂基金及教会财务记录使用。</a:t>
            </a:r>
            <a:endParaRPr sz="1800" b="1">
              <a:solidFill>
                <a:srgbClr val="667785"/>
              </a:solidFill>
            </a:endParaRPr>
          </a:p>
        </p:txBody>
      </p:sp>
      <p:sp>
        <p:nvSpPr>
          <p:cNvPr id="36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3025" y="1790700"/>
            <a:ext cx="3714750" cy="3714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2484</Words>
  <Application>WPS Presentation</Application>
  <PresentationFormat>Converted Presentation</PresentationFormat>
  <Paragraphs>580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SimSun</vt:lpstr>
      <vt:lpstr>Wingdings</vt:lpstr>
      <vt:lpstr>Arial</vt:lpstr>
      <vt:lpstr>Noto Sans TC</vt:lpstr>
      <vt:lpstr>Microsoft YaHei</vt:lpstr>
      <vt:lpstr>Arial Unicode MS</vt:lpstr>
      <vt:lpstr>Aptos</vt:lpstr>
      <vt:lpstr>Segoe UI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Lawrence Lu</cp:lastModifiedBy>
  <cp:revision>3</cp:revision>
  <dcterms:created xsi:type="dcterms:W3CDTF">2026-10-22T19:01:00Z</dcterms:created>
  <dcterms:modified xsi:type="dcterms:W3CDTF">2026-10-24T04:22:43Z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95A105583E9649E0ACAD4358A60DFCEA_12</vt:lpwstr>
  </property>
  <property fmtid="{D5CDD505-2E9C-101B-9397-08002B2CF9AE}" pid="3" name="KSOProductBuildVer">
    <vt:lpwstr>1033-12.1.0.29162</vt:lpwstr>
  </property>
</Properties>
</file>