
<file path=[Content_Types].xml><?xml version="1.0" encoding="utf-8"?>
<Types xmlns="http://schemas.openxmlformats.org/package/2006/content-types"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68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</p:sldIdLst>
  <p:sldSz cx="12192000" cy="6858000"/>
  <p:notesSz cx="6858000" cy="9144000"/>
  <p:defaultTextStyle>
    <a:lvl1pPr marL="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marL="457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marL="914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marL="1371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marL="18288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marL="22860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marL="2743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marL="3200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marL="3657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人數</c:f>
              <c:strCache>
                <c:ptCount val="1"/>
                <c:pt idx="0">
                  <c:v>人数</c:v>
                </c:pt>
              </c:strCache>
            </c:strRef>
          </c:tx>
          <c:explosion val="0"/>
          <c:dPt>
            <c:idx val="0"/>
            <c:bubble3D val="0"/>
            <c:spPr>
              <a:solidFill>
                <a:srgbClr val="E2B84E"/>
              </a:solidFill>
              <a:ln w="14288">
                <a:solidFill>
                  <a:srgbClr val="FFFFFF"/>
                </a:solidFill>
                <a:prstDash val="solid"/>
              </a:ln>
            </c:spPr>
          </c:dPt>
          <c:dPt>
            <c:idx val="1"/>
            <c:bubble3D val="0"/>
            <c:spPr>
              <a:solidFill>
                <a:srgbClr val="5E96BC"/>
              </a:solidFill>
              <a:ln w="14288">
                <a:solidFill>
                  <a:srgbClr val="FFFFFF"/>
                </a:solidFill>
                <a:prstDash val="solid"/>
              </a:ln>
            </c:spPr>
          </c:dPt>
          <c:dPt>
            <c:idx val="2"/>
            <c:bubble3D val="0"/>
            <c:spPr>
              <a:solidFill>
                <a:srgbClr val="A65AA0"/>
              </a:solidFill>
              <a:ln w="14288">
                <a:solidFill>
                  <a:srgbClr val="FFFFFF"/>
                </a:solidFill>
                <a:prstDash val="solid"/>
              </a:ln>
            </c:spPr>
          </c:dPt>
          <c:dLbls>
            <c:dLbl>
              <c:idx val="1"/>
              <c:layout>
                <c:manualLayout>
                  <c:x val="-0.124836598557026"/>
                  <c:y val="0.166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40196078431373"/>
                      <c:h val="0.260933333333333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-0.0833070643446174"/>
                  <c:y val="-0.28986215565291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en-US"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/>
              </c:ext>
            </c:extLst>
          </c:dLbls>
          <c:cat>
            <c:strRef>
              <c:f>'Chart Data'!$A$2:$A$4</c:f>
              <c:strCache>
                <c:ptCount val="3"/>
                <c:pt idx="0">
                  <c:v>主日学学生</c:v>
                </c:pt>
                <c:pt idx="1">
                  <c:v>同工</c:v>
                </c:pt>
                <c:pt idx="2">
                  <c:v>非同工会众</c:v>
                </c:pt>
              </c:strCache>
            </c:strRef>
          </c:cat>
          <c:val>
            <c:numRef>
              <c:f>'Chart Data'!$B$2:$B$4</c:f>
              <c:numCache>
                <c:formatCode>General</c:formatCode>
                <c:ptCount val="3"/>
                <c:pt idx="0">
                  <c:v>25</c:v>
                </c:pt>
                <c:pt idx="1">
                  <c:v>30</c:v>
                </c:pt>
                <c:pt idx="2">
                  <c:v>69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270"/>
      </c:pieChart>
      <c:spPr>
        <a:solidFill>
          <a:srgbClr val="F8FAFB"/>
        </a:solidFill>
        <a:ln w="0">
          <a:solidFill>
            <a:srgbClr val="F8FAFB"/>
          </a:solidFill>
          <a:prstDash val="solid"/>
        </a:ln>
      </c:spPr>
    </c:plotArea>
    <c:legend>
      <c:legendPos val="b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en-US" sz="1600" b="1" i="0" u="none" strike="noStrike" kern="1200" baseline="0">
                <a:solidFill>
                  <a:schemeClr val="tx1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en-US" sz="1600" b="1" i="0" u="none" strike="noStrike" kern="1200" baseline="0">
                <a:solidFill>
                  <a:schemeClr val="tx1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en-US" sz="1600" b="1" i="0" u="none" strike="noStrike" kern="1200" baseline="0">
                <a:solidFill>
                  <a:schemeClr val="tx1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</a:p>
        </c:txPr>
      </c:legendEntry>
      <c:layout>
        <c:manualLayout>
          <c:xMode val="edge"/>
          <c:yMode val="edge"/>
          <c:x val="0.244558823529412"/>
          <c:y val="0.896533333333333"/>
        </c:manualLayout>
      </c:layout>
      <c:overlay val="0"/>
      <c:txPr>
        <a:bodyPr rot="0" spcFirstLastPara="0" vertOverflow="ellipsis" vert="horz" wrap="square" anchor="ctr" anchorCtr="1"/>
        <a:lstStyle/>
        <a:p>
          <a:pPr>
            <a:defRPr lang="en-US" sz="1600" b="1" i="0" u="none" strike="noStrike" kern="1200" baseline="0">
              <a:solidFill>
                <a:schemeClr val="tx1"/>
              </a:solidFill>
              <a:latin typeface="Noto Sans TC" panose="020B0200000000000000" charset="-120"/>
              <a:ea typeface="Noto Sans TC" panose="020B0200000000000000" charset="-120"/>
              <a:cs typeface="Noto Sans TC" panose="020B0200000000000000" charset="-120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8c00d2ef-f37e-4b0d-96f4-6cdde24368d2}"/>
      </c:ext>
    </c:extLst>
  </c:chart>
  <c:spPr>
    <a:solidFill>
      <a:srgbClr val="F8FAFB"/>
    </a:solidFill>
    <a:ln w="0">
      <a:solidFill>
        <a:srgbClr val="F8FAFB"/>
      </a:solidFill>
      <a:prstDash val="solid"/>
    </a:ln>
  </c:spPr>
  <c:txPr>
    <a:bodyPr/>
    <a:lstStyle/>
    <a:p>
      <a:pPr>
        <a:defRPr lang="en-US" sz="1600" b="1">
          <a:solidFill>
            <a:schemeClr val="bg1"/>
          </a:solidFill>
        </a:defRPr>
      </a:pPr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Header Placeholder"/>
          <p:cNvSpPr/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资料来源：天福堂购堂提案书修订版4（2026年9月28日方案）。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资料来源：天福堂购堂提案书修订版4（2026年9月28日方案）。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资料来源：天福堂购堂提案书修订版4（2026年9月28日方案）。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资料来源：天福堂购堂提案书修订版4（2026年9月28日方案）。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资料来源：天福堂购堂提案书修订版4（2026年9月28日方案）。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资料来源：天福堂购堂提案书修订版4（2026年9月28日方案）。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资料来源：天福堂购堂提案书修订版4（2026年9月28日方案）。法律顾问如要求不同門檻或措辭，以其要求为准。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资料来源：天福堂购堂提案书修订版4（2026年9月28日方案）。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资料来源：天福堂购堂提案书修订版4（2026年9月28日方案）。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QR Code destination: https://tianfu-church.org/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/>
      <p:sp>
        <p:nvSpPr>
          <p:cNvPr id="4" name="Accent rule"/>
          <p:cNvSpPr>
            <a:spLocks noGrp="1"/>
          </p:cNvSpPr>
          <p:nvPr/>
        </p:nvSpPr>
        <p:spPr>
          <a:xfrm>
            <a:off x="5791200" y="22098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3" name="Subtitle"/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/>
      <p:sp>
        <p:nvSpPr>
          <p:cNvPr id="3" name="Accent rule"/>
          <p:cNvSpPr>
            <a:spLocks noGrp="1"/>
          </p:cNvSpPr>
          <p:nvPr/>
        </p:nvSpPr>
        <p:spPr>
          <a:xfrm>
            <a:off x="5791200" y="24765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Section title"/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/>
      <p:sp>
        <p:nvSpPr>
          <p:cNvPr id="4" name="Accent rule"/>
          <p:cNvSpPr>
            <a:spLocks noGrp="1"/>
          </p:cNvSpPr>
          <p:nvPr/>
        </p:nvSpPr>
        <p:spPr>
          <a:xfrm>
            <a:off x="685800" y="15240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3" name="Body"/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/>
      <p:sp>
        <p:nvSpPr>
          <p:cNvPr id="5" name="Accent rule"/>
          <p:cNvSpPr>
            <a:spLocks noGrp="1"/>
          </p:cNvSpPr>
          <p:nvPr/>
        </p:nvSpPr>
        <p:spPr>
          <a:xfrm>
            <a:off x="685800" y="15240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3" name="Left column"/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/>
        </p:txBody>
      </p:sp>
      <p:sp>
        <p:nvSpPr>
          <p:cNvPr id="4" name="Right column"/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/>
      <p:sp>
        <p:nvSpPr>
          <p:cNvPr id="4" name="Accent rule"/>
          <p:cNvSpPr>
            <a:spLocks noGrp="1"/>
          </p:cNvSpPr>
          <p:nvPr/>
        </p:nvSpPr>
        <p:spPr>
          <a:xfrm>
            <a:off x="685800" y="15240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3" name="Left column"/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6.xml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1.png"/><Relationship Id="rId1" Type="http://schemas.openxmlformats.org/officeDocument/2006/relationships/hyperlink" Target="https://tianfu-church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9" name="Rectangle 8"/>
          <p:cNvSpPr>
            <a:spLocks noGrp="1"/>
          </p:cNvSpPr>
          <p:nvPr/>
        </p:nvSpPr>
        <p:spPr>
          <a:xfrm>
            <a:off x="0" y="0"/>
            <a:ext cx="12192000" cy="171450"/>
          </a:xfrm>
          <a:prstGeom prst="rect">
            <a:avLst/>
          </a:prstGeom>
          <a:solidFill>
            <a:srgbClr val="D7A62A"/>
          </a:solidFill>
          <a:ln w="0">
            <a:noFill/>
          </a:ln>
        </p:spPr>
      </p:sp>
      <p:sp>
        <p:nvSpPr>
          <p:cNvPr id="2" name="Rectangle 1"/>
          <p:cNvSpPr>
            <a:spLocks noGrp="1"/>
          </p:cNvSpPr>
          <p:nvPr/>
        </p:nvSpPr>
        <p:spPr>
          <a:xfrm>
            <a:off x="685800" y="685800"/>
            <a:ext cx="857250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650" b="0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650" b="0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伯明翰中华福音教会</a:t>
            </a:r>
            <a:endParaRPr sz="1650" b="0">
              <a:solidFill>
                <a:srgbClr val="2B648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685800" y="1352550"/>
            <a:ext cx="10096500" cy="876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40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40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天福堂购堂提案</a:t>
            </a:r>
            <a:endParaRPr sz="405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" name="Rectangle 3"/>
          <p:cNvSpPr>
            <a:spLocks noGrp="1"/>
          </p:cNvSpPr>
          <p:nvPr/>
        </p:nvSpPr>
        <p:spPr>
          <a:xfrm>
            <a:off x="685800" y="2286000"/>
            <a:ext cx="342900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250" b="1">
                <a:solidFill>
                  <a:srgbClr val="D7A62A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25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修订版 4</a:t>
            </a:r>
            <a:r>
              <a:rPr sz="225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endParaRPr sz="2250" b="1">
              <a:solidFill>
                <a:schemeClr val="accent5">
                  <a:lumMod val="75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" name="Rectangle 4"/>
          <p:cNvSpPr>
            <a:spLocks noGrp="1"/>
          </p:cNvSpPr>
          <p:nvPr/>
        </p:nvSpPr>
        <p:spPr>
          <a:xfrm>
            <a:off x="685800" y="3219450"/>
            <a:ext cx="6858000" cy="19050"/>
          </a:xfrm>
          <a:prstGeom prst="rect">
            <a:avLst/>
          </a:prstGeom>
          <a:solidFill>
            <a:srgbClr val="6E8AA3"/>
          </a:solidFill>
          <a:ln w="0">
            <a:noFill/>
          </a:ln>
        </p:spPr>
      </p:sp>
      <p:sp>
        <p:nvSpPr>
          <p:cNvPr id="6" name="Rectangle 5"/>
          <p:cNvSpPr>
            <a:spLocks noGrp="1"/>
          </p:cNvSpPr>
          <p:nvPr/>
        </p:nvSpPr>
        <p:spPr>
          <a:xfrm>
            <a:off x="685800" y="3524250"/>
            <a:ext cx="7239000" cy="1009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10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10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BCEC 100% 所有权</a:t>
            </a:r>
            <a:endParaRPr sz="2100" b="0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>
              <a:buNone/>
              <a:defRPr sz="210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10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十年奉献承诺方案</a:t>
            </a:r>
            <a:endParaRPr sz="2100" b="0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" name="Rectangle 6"/>
          <p:cNvSpPr>
            <a:spLocks noGrp="1"/>
          </p:cNvSpPr>
          <p:nvPr/>
        </p:nvSpPr>
        <p:spPr>
          <a:xfrm>
            <a:off x="685800" y="5581650"/>
            <a:ext cx="438150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50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50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EGM 审议简报</a:t>
            </a:r>
            <a:endParaRPr sz="1500" b="0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" name="Rectangle 7"/>
          <p:cNvSpPr>
            <a:spLocks noGrp="1"/>
          </p:cNvSpPr>
          <p:nvPr/>
        </p:nvSpPr>
        <p:spPr>
          <a:xfrm>
            <a:off x="7239000" y="5581650"/>
            <a:ext cx="42862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buNone/>
              <a:defRPr sz="135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35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依据：2026年9月28日方案</a:t>
            </a:r>
            <a:endParaRPr sz="1350" b="0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" name="Page number background 1"/>
          <p:cNvSpPr>
            <a:spLocks noGrp="1"/>
          </p:cNvSpPr>
          <p:nvPr/>
        </p:nvSpPr>
        <p:spPr>
          <a:xfrm>
            <a:off x="11096625" y="247650"/>
            <a:ext cx="762000" cy="51435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</p:sp>
      <p:sp>
        <p:nvSpPr>
          <p:cNvPr id="11" name="Page number 1"/>
          <p:cNvSpPr>
            <a:spLocks noGrp="1"/>
          </p:cNvSpPr>
          <p:nvPr/>
        </p:nvSpPr>
        <p:spPr>
          <a:xfrm>
            <a:off x="11220450" y="36195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" name="Rectangle 20"/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D7A62A"/>
          </a:solidFill>
          <a:ln w="0">
            <a:solidFill>
              <a:srgbClr val="D7A62A"/>
            </a:solidFill>
            <a:prstDash val="solid"/>
          </a:ln>
        </p:spPr>
      </p:sp>
      <p:sp>
        <p:nvSpPr>
          <p:cNvPr id="2" name="Rectangle 1"/>
          <p:cNvSpPr>
            <a:spLocks noGrp="1"/>
          </p:cNvSpPr>
          <p:nvPr/>
        </p:nvSpPr>
        <p:spPr>
          <a:xfrm>
            <a:off x="590550" y="323850"/>
            <a:ext cx="8096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l">
              <a:defRPr sz="2550" b="1">
                <a:solidFill>
                  <a:srgbClr val="173B5E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defPPr>
          </a:lstStyle>
          <a:p>
            <a:pPr algn="l">
              <a:defRPr sz="2550" b="1">
                <a:solidFill>
                  <a:srgbClr val="173B5E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  <a:r>
              <a:rPr sz="2550" b="1">
                <a:solidFill>
                  <a:srgbClr val="173B5E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天福堂人数统计</a:t>
            </a:r>
            <a:endParaRPr sz="2550" b="1">
              <a:solidFill>
                <a:srgbClr val="173B5E"/>
              </a:solidFill>
              <a:latin typeface="Noto Sans TC" panose="020B0200000000000000" charset="-120"/>
              <a:ea typeface="Noto Sans TC" panose="020B0200000000000000" charset="-120"/>
              <a:cs typeface="Noto Sans TC" panose="020B0200000000000000" charset="-120"/>
            </a:endParaRP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590550" y="895350"/>
            <a:ext cx="3429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l">
              <a:defRPr sz="1425">
                <a:solidFill>
                  <a:srgbClr val="647381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defPPr>
          </a:lstStyle>
          <a:p>
            <a:pPr algn="l">
              <a:defRPr sz="1425">
                <a:solidFill>
                  <a:srgbClr val="647381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  <a:r>
              <a:rPr sz="1425">
                <a:solidFill>
                  <a:srgbClr val="647381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9.10.2026</a:t>
            </a:r>
            <a:endParaRPr sz="1425">
              <a:solidFill>
                <a:srgbClr val="647381"/>
              </a:solidFill>
              <a:latin typeface="Noto Sans TC" panose="020B0200000000000000" charset="-120"/>
              <a:ea typeface="Noto Sans TC" panose="020B0200000000000000" charset="-120"/>
              <a:cs typeface="Noto Sans TC" panose="020B0200000000000000" charset="-120"/>
            </a:endParaRPr>
          </a:p>
        </p:txBody>
      </p:sp>
      <p:sp>
        <p:nvSpPr>
          <p:cNvPr id="4" name="Rectangle 3"/>
          <p:cNvSpPr>
            <a:spLocks noGrp="1"/>
          </p:cNvSpPr>
          <p:nvPr/>
        </p:nvSpPr>
        <p:spPr>
          <a:xfrm>
            <a:off x="11096625" y="247650"/>
            <a:ext cx="762000" cy="514350"/>
          </a:xfrm>
          <a:prstGeom prst="rect">
            <a:avLst/>
          </a:prstGeom>
          <a:solidFill>
            <a:srgbClr val="F1F4F6"/>
          </a:solidFill>
          <a:ln w="0">
            <a:solidFill>
              <a:srgbClr val="F1F4F6"/>
            </a:solidFill>
            <a:prstDash val="solid"/>
          </a:ln>
        </p:spPr>
      </p:sp>
      <p:sp>
        <p:nvSpPr>
          <p:cNvPr id="5" name="Rectangle 4"/>
          <p:cNvSpPr>
            <a:spLocks noGrp="1"/>
          </p:cNvSpPr>
          <p:nvPr/>
        </p:nvSpPr>
        <p:spPr>
          <a:xfrm>
            <a:off x="11220450" y="361950"/>
            <a:ext cx="4572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l">
              <a:defRPr sz="1125" b="1">
                <a:solidFill>
                  <a:srgbClr val="647381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defPPr>
          </a:lstStyle>
          <a:p>
            <a:pPr algn="l">
              <a:defRPr sz="1125" b="1">
                <a:solidFill>
                  <a:srgbClr val="647381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  <a:r>
              <a:rPr sz="1125" b="1">
                <a:solidFill>
                  <a:srgbClr val="647381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2</a:t>
            </a:r>
            <a:endParaRPr sz="1125" b="1">
              <a:solidFill>
                <a:srgbClr val="647381"/>
              </a:solidFill>
              <a:latin typeface="Noto Sans TC" panose="020B0200000000000000" charset="-120"/>
              <a:ea typeface="Noto Sans TC" panose="020B0200000000000000" charset="-120"/>
              <a:cs typeface="Noto Sans TC" panose="020B0200000000000000" charset="-120"/>
            </a:endParaRPr>
          </a:p>
        </p:txBody>
      </p:sp>
      <p:graphicFrame>
        <p:nvGraphicFramePr>
          <p:cNvPr id="6" name="Chart"/>
          <p:cNvGraphicFramePr/>
          <p:nvPr/>
        </p:nvGraphicFramePr>
        <p:xfrm>
          <a:off x="666750" y="1412875"/>
          <a:ext cx="6477000" cy="4762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7" name="Rectangle 6"/>
          <p:cNvSpPr>
            <a:spLocks noGrp="1"/>
          </p:cNvSpPr>
          <p:nvPr/>
        </p:nvSpPr>
        <p:spPr>
          <a:xfrm>
            <a:off x="7953375" y="1466850"/>
            <a:ext cx="3048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l">
              <a:defRPr sz="1575" b="1">
                <a:solidFill>
                  <a:srgbClr val="647381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defPPr>
          </a:lstStyle>
          <a:p>
            <a:pPr algn="l">
              <a:defRPr sz="1575" b="1">
                <a:solidFill>
                  <a:srgbClr val="647381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  <a:r>
              <a:rPr sz="1575" b="1">
                <a:solidFill>
                  <a:srgbClr val="647381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总人数</a:t>
            </a:r>
            <a:endParaRPr sz="1575" b="1">
              <a:solidFill>
                <a:srgbClr val="647381"/>
              </a:solidFill>
              <a:latin typeface="Noto Sans TC" panose="020B0200000000000000" charset="-120"/>
              <a:ea typeface="Noto Sans TC" panose="020B0200000000000000" charset="-120"/>
              <a:cs typeface="Noto Sans TC" panose="020B0200000000000000" charset="-120"/>
            </a:endParaRPr>
          </a:p>
        </p:txBody>
      </p:sp>
      <p:sp>
        <p:nvSpPr>
          <p:cNvPr id="8" name="Rectangle 7"/>
          <p:cNvSpPr>
            <a:spLocks noGrp="1"/>
          </p:cNvSpPr>
          <p:nvPr/>
        </p:nvSpPr>
        <p:spPr>
          <a:xfrm>
            <a:off x="7953375" y="1847850"/>
            <a:ext cx="304800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l">
              <a:defRPr sz="4200" b="1">
                <a:solidFill>
                  <a:srgbClr val="173B5E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defPPr>
          </a:lstStyle>
          <a:p>
            <a:pPr algn="l">
              <a:defRPr sz="4200" b="1">
                <a:solidFill>
                  <a:srgbClr val="173B5E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  <a:r>
              <a:rPr sz="4200" b="1">
                <a:solidFill>
                  <a:srgbClr val="173B5E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124</a:t>
            </a:r>
            <a:endParaRPr sz="4200" b="1">
              <a:solidFill>
                <a:srgbClr val="173B5E"/>
              </a:solidFill>
              <a:latin typeface="Noto Sans TC" panose="020B0200000000000000" charset="-120"/>
              <a:ea typeface="Noto Sans TC" panose="020B0200000000000000" charset="-120"/>
              <a:cs typeface="Noto Sans TC" panose="020B0200000000000000" charset="-120"/>
            </a:endParaRPr>
          </a:p>
        </p:txBody>
      </p:sp>
      <p:sp>
        <p:nvSpPr>
          <p:cNvPr id="9" name="Rectangle 8"/>
          <p:cNvSpPr>
            <a:spLocks noGrp="1"/>
          </p:cNvSpPr>
          <p:nvPr/>
        </p:nvSpPr>
        <p:spPr>
          <a:xfrm>
            <a:off x="7953375" y="3105150"/>
            <a:ext cx="114300" cy="495300"/>
          </a:xfrm>
          <a:prstGeom prst="rect">
            <a:avLst/>
          </a:prstGeom>
          <a:solidFill>
            <a:srgbClr val="E2B84E"/>
          </a:solidFill>
          <a:ln w="0">
            <a:solidFill>
              <a:srgbClr val="E2B84E"/>
            </a:solidFill>
            <a:prstDash val="solid"/>
          </a:ln>
        </p:spPr>
      </p:sp>
      <p:sp>
        <p:nvSpPr>
          <p:cNvPr id="10" name="Rectangle 9"/>
          <p:cNvSpPr>
            <a:spLocks noGrp="1"/>
          </p:cNvSpPr>
          <p:nvPr/>
        </p:nvSpPr>
        <p:spPr>
          <a:xfrm>
            <a:off x="8239125" y="3048000"/>
            <a:ext cx="1809750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l">
              <a:defRPr sz="1500" b="1">
                <a:solidFill>
                  <a:srgbClr val="17212B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defPPr>
          </a:lstStyle>
          <a:p>
            <a:pPr algn="l">
              <a:defRPr sz="1500" b="1">
                <a:solidFill>
                  <a:srgbClr val="17212B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  <a:r>
              <a:rPr sz="1500" b="1">
                <a:solidFill>
                  <a:srgbClr val="17212B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主日学学生</a:t>
            </a:r>
            <a:endParaRPr sz="1500" b="1">
              <a:solidFill>
                <a:srgbClr val="17212B"/>
              </a:solidFill>
              <a:latin typeface="Noto Sans TC" panose="020B0200000000000000" charset="-120"/>
              <a:ea typeface="Noto Sans TC" panose="020B0200000000000000" charset="-120"/>
              <a:cs typeface="Noto Sans TC" panose="020B0200000000000000" charset="-120"/>
            </a:endParaRPr>
          </a:p>
        </p:txBody>
      </p:sp>
      <p:sp>
        <p:nvSpPr>
          <p:cNvPr id="11" name="Rectangle 10"/>
          <p:cNvSpPr>
            <a:spLocks noGrp="1"/>
          </p:cNvSpPr>
          <p:nvPr/>
        </p:nvSpPr>
        <p:spPr>
          <a:xfrm>
            <a:off x="8239125" y="3371850"/>
            <a:ext cx="114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l">
              <a:defRPr sz="1500" b="1">
                <a:solidFill>
                  <a:srgbClr val="526574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defPPr>
          </a:lstStyle>
          <a:p>
            <a:pPr algn="l">
              <a:defRPr sz="1500" b="1">
                <a:solidFill>
                  <a:srgbClr val="526574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  <a:r>
              <a:rPr sz="1500" b="1">
                <a:solidFill>
                  <a:srgbClr val="526574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20.2%</a:t>
            </a:r>
            <a:endParaRPr sz="1500" b="1">
              <a:solidFill>
                <a:srgbClr val="526574"/>
              </a:solidFill>
              <a:latin typeface="Noto Sans TC" panose="020B0200000000000000" charset="-120"/>
              <a:ea typeface="Noto Sans TC" panose="020B0200000000000000" charset="-120"/>
              <a:cs typeface="Noto Sans TC" panose="020B0200000000000000" charset="-120"/>
            </a:endParaRPr>
          </a:p>
        </p:txBody>
      </p:sp>
      <p:sp>
        <p:nvSpPr>
          <p:cNvPr id="12" name="Rectangle 11"/>
          <p:cNvSpPr>
            <a:spLocks noGrp="1"/>
          </p:cNvSpPr>
          <p:nvPr/>
        </p:nvSpPr>
        <p:spPr>
          <a:xfrm>
            <a:off x="10191750" y="3086100"/>
            <a:ext cx="1000125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r">
              <a:defRPr sz="2400" b="1">
                <a:solidFill>
                  <a:srgbClr val="E2B84E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defPPr>
          </a:lstStyle>
          <a:p>
            <a:pPr algn="r">
              <a:defRPr sz="2400" b="1">
                <a:solidFill>
                  <a:srgbClr val="E2B84E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  <a:r>
              <a:rPr sz="2400" b="1">
                <a:solidFill>
                  <a:srgbClr val="E2B84E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25</a:t>
            </a:r>
            <a:endParaRPr sz="2400" b="1">
              <a:solidFill>
                <a:srgbClr val="E2B84E"/>
              </a:solidFill>
              <a:latin typeface="Noto Sans TC" panose="020B0200000000000000" charset="-120"/>
              <a:ea typeface="Noto Sans TC" panose="020B0200000000000000" charset="-120"/>
              <a:cs typeface="Noto Sans TC" panose="020B0200000000000000" charset="-120"/>
            </a:endParaRPr>
          </a:p>
        </p:txBody>
      </p:sp>
      <p:sp>
        <p:nvSpPr>
          <p:cNvPr id="13" name="Rectangle 12"/>
          <p:cNvSpPr>
            <a:spLocks noGrp="1"/>
          </p:cNvSpPr>
          <p:nvPr/>
        </p:nvSpPr>
        <p:spPr>
          <a:xfrm>
            <a:off x="7953375" y="3962400"/>
            <a:ext cx="114300" cy="495300"/>
          </a:xfrm>
          <a:prstGeom prst="rect">
            <a:avLst/>
          </a:prstGeom>
          <a:solidFill>
            <a:srgbClr val="5E96BC"/>
          </a:solidFill>
          <a:ln w="0">
            <a:solidFill>
              <a:srgbClr val="5E96BC"/>
            </a:solidFill>
            <a:prstDash val="solid"/>
          </a:ln>
        </p:spPr>
      </p:sp>
      <p:sp>
        <p:nvSpPr>
          <p:cNvPr id="14" name="Rectangle 13"/>
          <p:cNvSpPr>
            <a:spLocks noGrp="1"/>
          </p:cNvSpPr>
          <p:nvPr/>
        </p:nvSpPr>
        <p:spPr>
          <a:xfrm>
            <a:off x="8239125" y="3905250"/>
            <a:ext cx="1809750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l">
              <a:defRPr sz="1500" b="1">
                <a:solidFill>
                  <a:srgbClr val="17212B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defPPr>
          </a:lstStyle>
          <a:p>
            <a:pPr algn="l">
              <a:defRPr sz="1500" b="1">
                <a:solidFill>
                  <a:srgbClr val="17212B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  <a:r>
              <a:rPr sz="1500" b="1">
                <a:solidFill>
                  <a:srgbClr val="17212B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同工</a:t>
            </a:r>
            <a:endParaRPr sz="1500" b="1">
              <a:solidFill>
                <a:srgbClr val="17212B"/>
              </a:solidFill>
              <a:latin typeface="Noto Sans TC" panose="020B0200000000000000" charset="-120"/>
              <a:ea typeface="Noto Sans TC" panose="020B0200000000000000" charset="-120"/>
              <a:cs typeface="Noto Sans TC" panose="020B0200000000000000" charset="-120"/>
            </a:endParaRPr>
          </a:p>
        </p:txBody>
      </p:sp>
      <p:sp>
        <p:nvSpPr>
          <p:cNvPr id="15" name="Rectangle 14"/>
          <p:cNvSpPr>
            <a:spLocks noGrp="1"/>
          </p:cNvSpPr>
          <p:nvPr/>
        </p:nvSpPr>
        <p:spPr>
          <a:xfrm>
            <a:off x="8239125" y="4229100"/>
            <a:ext cx="114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l">
              <a:defRPr sz="1500" b="1">
                <a:solidFill>
                  <a:srgbClr val="526574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defPPr>
          </a:lstStyle>
          <a:p>
            <a:pPr algn="l">
              <a:defRPr sz="1500" b="1">
                <a:solidFill>
                  <a:srgbClr val="526574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  <a:r>
              <a:rPr sz="1500" b="1">
                <a:solidFill>
                  <a:srgbClr val="526574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24.2%</a:t>
            </a:r>
            <a:endParaRPr sz="1500" b="1">
              <a:solidFill>
                <a:srgbClr val="526574"/>
              </a:solidFill>
              <a:latin typeface="Noto Sans TC" panose="020B0200000000000000" charset="-120"/>
              <a:ea typeface="Noto Sans TC" panose="020B0200000000000000" charset="-120"/>
              <a:cs typeface="Noto Sans TC" panose="020B0200000000000000" charset="-120"/>
            </a:endParaRPr>
          </a:p>
        </p:txBody>
      </p:sp>
      <p:sp>
        <p:nvSpPr>
          <p:cNvPr id="16" name="Rectangle 15"/>
          <p:cNvSpPr>
            <a:spLocks noGrp="1"/>
          </p:cNvSpPr>
          <p:nvPr/>
        </p:nvSpPr>
        <p:spPr>
          <a:xfrm>
            <a:off x="10191750" y="3943350"/>
            <a:ext cx="1000125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r">
              <a:defRPr sz="2400" b="1">
                <a:solidFill>
                  <a:srgbClr val="5E96BC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defPPr>
          </a:lstStyle>
          <a:p>
            <a:pPr algn="r">
              <a:defRPr sz="2400" b="1">
                <a:solidFill>
                  <a:srgbClr val="5E96BC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  <a:r>
              <a:rPr sz="2400" b="1">
                <a:solidFill>
                  <a:srgbClr val="5E96BC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30</a:t>
            </a:r>
            <a:endParaRPr sz="2400" b="1">
              <a:solidFill>
                <a:srgbClr val="5E96BC"/>
              </a:solidFill>
              <a:latin typeface="Noto Sans TC" panose="020B0200000000000000" charset="-120"/>
              <a:ea typeface="Noto Sans TC" panose="020B0200000000000000" charset="-120"/>
              <a:cs typeface="Noto Sans TC" panose="020B0200000000000000" charset="-120"/>
            </a:endParaRPr>
          </a:p>
        </p:txBody>
      </p:sp>
      <p:sp>
        <p:nvSpPr>
          <p:cNvPr id="17" name="Rectangle 16"/>
          <p:cNvSpPr>
            <a:spLocks noGrp="1"/>
          </p:cNvSpPr>
          <p:nvPr/>
        </p:nvSpPr>
        <p:spPr>
          <a:xfrm>
            <a:off x="7953375" y="4819650"/>
            <a:ext cx="114300" cy="495300"/>
          </a:xfrm>
          <a:prstGeom prst="rect">
            <a:avLst/>
          </a:prstGeom>
          <a:solidFill>
            <a:srgbClr val="A65AA0"/>
          </a:solidFill>
          <a:ln w="0">
            <a:solidFill>
              <a:srgbClr val="A65AA0"/>
            </a:solidFill>
            <a:prstDash val="solid"/>
          </a:ln>
        </p:spPr>
      </p:sp>
      <p:sp>
        <p:nvSpPr>
          <p:cNvPr id="18" name="Rectangle 17"/>
          <p:cNvSpPr>
            <a:spLocks noGrp="1"/>
          </p:cNvSpPr>
          <p:nvPr/>
        </p:nvSpPr>
        <p:spPr>
          <a:xfrm>
            <a:off x="8239125" y="4762500"/>
            <a:ext cx="1809750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l">
              <a:defRPr sz="1500" b="1">
                <a:solidFill>
                  <a:srgbClr val="17212B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defPPr>
          </a:lstStyle>
          <a:p>
            <a:pPr algn="l">
              <a:defRPr sz="1500" b="1">
                <a:solidFill>
                  <a:srgbClr val="17212B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  <a:r>
              <a:rPr sz="1500" b="1">
                <a:solidFill>
                  <a:srgbClr val="17212B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非同工会众</a:t>
            </a:r>
            <a:endParaRPr sz="1500" b="1">
              <a:solidFill>
                <a:srgbClr val="17212B"/>
              </a:solidFill>
              <a:latin typeface="Noto Sans TC" panose="020B0200000000000000" charset="-120"/>
              <a:ea typeface="Noto Sans TC" panose="020B0200000000000000" charset="-120"/>
              <a:cs typeface="Noto Sans TC" panose="020B0200000000000000" charset="-120"/>
            </a:endParaRPr>
          </a:p>
        </p:txBody>
      </p:sp>
      <p:sp>
        <p:nvSpPr>
          <p:cNvPr id="19" name="Rectangle 18"/>
          <p:cNvSpPr>
            <a:spLocks noGrp="1"/>
          </p:cNvSpPr>
          <p:nvPr/>
        </p:nvSpPr>
        <p:spPr>
          <a:xfrm>
            <a:off x="8239125" y="5086350"/>
            <a:ext cx="114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l">
              <a:defRPr sz="1500" b="1">
                <a:solidFill>
                  <a:srgbClr val="526574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defPPr>
          </a:lstStyle>
          <a:p>
            <a:pPr algn="l">
              <a:defRPr sz="1500" b="1">
                <a:solidFill>
                  <a:srgbClr val="526574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  <a:r>
              <a:rPr sz="1500" b="1">
                <a:solidFill>
                  <a:srgbClr val="526574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55.6%</a:t>
            </a:r>
            <a:endParaRPr sz="1500" b="1">
              <a:solidFill>
                <a:srgbClr val="526574"/>
              </a:solidFill>
              <a:latin typeface="Noto Sans TC" panose="020B0200000000000000" charset="-120"/>
              <a:ea typeface="Noto Sans TC" panose="020B0200000000000000" charset="-120"/>
              <a:cs typeface="Noto Sans TC" panose="020B0200000000000000" charset="-120"/>
            </a:endParaRPr>
          </a:p>
        </p:txBody>
      </p:sp>
      <p:sp>
        <p:nvSpPr>
          <p:cNvPr id="20" name="Rectangle 19"/>
          <p:cNvSpPr>
            <a:spLocks noGrp="1"/>
          </p:cNvSpPr>
          <p:nvPr/>
        </p:nvSpPr>
        <p:spPr>
          <a:xfrm>
            <a:off x="10191750" y="4800600"/>
            <a:ext cx="1000125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r">
              <a:defRPr sz="2400" b="1">
                <a:solidFill>
                  <a:srgbClr val="A65AA0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defPPr>
          </a:lstStyle>
          <a:p>
            <a:pPr algn="r">
              <a:defRPr sz="2400" b="1">
                <a:solidFill>
                  <a:srgbClr val="A65AA0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  <a:r>
              <a:rPr sz="2400" b="1">
                <a:solidFill>
                  <a:srgbClr val="A65AA0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69</a:t>
            </a:r>
            <a:endParaRPr sz="2400" b="1">
              <a:solidFill>
                <a:srgbClr val="A65AA0"/>
              </a:solidFill>
              <a:latin typeface="Noto Sans TC" panose="020B0200000000000000" charset="-120"/>
              <a:ea typeface="Noto Sans TC" panose="020B0200000000000000" charset="-120"/>
              <a:cs typeface="Noto Sans TC" panose="020B0200000000000000" charset="-120"/>
            </a:endParaRPr>
          </a:p>
        </p:txBody>
      </p:sp>
      <p:sp>
        <p:nvSpPr>
          <p:cNvPr id="23" name="Rectangle 22"/>
          <p:cNvSpPr>
            <a:spLocks noGrp="1"/>
          </p:cNvSpPr>
          <p:nvPr/>
        </p:nvSpPr>
        <p:spPr>
          <a:xfrm>
            <a:off x="6960235" y="5733415"/>
            <a:ext cx="2115820" cy="47688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l">
              <a:defRPr sz="4200" b="1">
                <a:solidFill>
                  <a:srgbClr val="173B5E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defPPr>
          </a:lstStyle>
          <a:p>
            <a:pPr algn="l">
              <a:defRPr sz="4200" b="1">
                <a:solidFill>
                  <a:srgbClr val="173B5E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  <a:r>
              <a:rPr lang="en-US" sz="2000" b="1">
                <a:solidFill>
                  <a:srgbClr val="173B5E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BCEC </a:t>
            </a:r>
            <a:r>
              <a:rPr lang="zh-CN" altLang="en-US" sz="2000" b="1">
                <a:solidFill>
                  <a:srgbClr val="173B5E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会友</a:t>
            </a:r>
            <a:r>
              <a:rPr lang="en-US" altLang="zh-CN" sz="2000" b="1">
                <a:solidFill>
                  <a:srgbClr val="173B5E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12</a:t>
            </a:r>
            <a:r>
              <a:rPr lang="zh-CN" altLang="en-US" sz="2000" b="1">
                <a:solidFill>
                  <a:srgbClr val="173B5E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人</a:t>
            </a:r>
            <a:endParaRPr lang="zh-CN" altLang="en-US" sz="2000" b="1">
              <a:solidFill>
                <a:srgbClr val="173B5E"/>
              </a:solidFill>
              <a:latin typeface="Noto Sans TC" panose="020B0200000000000000" charset="-120"/>
              <a:ea typeface="Noto Sans TC" panose="020B0200000000000000" charset="-120"/>
              <a:cs typeface="Noto Sans TC" panose="020B0200000000000000" charset="-12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7" name="Rectangle 16"/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D7A62A"/>
          </a:solidFill>
          <a:ln w="0">
            <a:noFill/>
          </a:ln>
        </p:spPr>
      </p:sp>
      <p:sp>
        <p:nvSpPr>
          <p:cNvPr id="2" name="Rectangle 1"/>
          <p:cNvSpPr>
            <a:spLocks noGrp="1"/>
          </p:cNvSpPr>
          <p:nvPr/>
        </p:nvSpPr>
        <p:spPr>
          <a:xfrm>
            <a:off x="590550" y="323850"/>
            <a:ext cx="102870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拟购物业</a:t>
            </a:r>
            <a:endParaRPr sz="255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11220450" y="40005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02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" name="Rectangle 3"/>
          <p:cNvSpPr>
            <a:spLocks noGrp="1"/>
          </p:cNvSpPr>
          <p:nvPr/>
        </p:nvSpPr>
        <p:spPr>
          <a:xfrm>
            <a:off x="666750" y="1162050"/>
            <a:ext cx="619125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70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70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Kingdom Hall</a:t>
            </a:r>
            <a:endParaRPr sz="2700" b="1">
              <a:solidFill>
                <a:srgbClr val="2B648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" name="Rectangle 4"/>
          <p:cNvSpPr>
            <a:spLocks noGrp="1"/>
          </p:cNvSpPr>
          <p:nvPr/>
        </p:nvSpPr>
        <p:spPr>
          <a:xfrm>
            <a:off x="666750" y="1695450"/>
            <a:ext cx="685800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65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65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24 Bank Road, Dawley Bank, Telford TF4 2AZ</a:t>
            </a:r>
            <a:endParaRPr sz="1650" b="0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" name="Rectangle 5"/>
          <p:cNvSpPr>
            <a:spLocks noGrp="1"/>
          </p:cNvSpPr>
          <p:nvPr/>
        </p:nvSpPr>
        <p:spPr>
          <a:xfrm>
            <a:off x="666750" y="2571750"/>
            <a:ext cx="3190875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444"/>
          </a:bodyPr>
          <a:lstStyle/>
          <a:p>
            <a:pPr algn="ctr">
              <a:buNone/>
              <a:defRPr sz="135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35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室内面积</a:t>
            </a:r>
            <a:endParaRPr sz="1350" b="0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" name="Rectangle 6"/>
          <p:cNvSpPr>
            <a:spLocks noGrp="1"/>
          </p:cNvSpPr>
          <p:nvPr/>
        </p:nvSpPr>
        <p:spPr>
          <a:xfrm>
            <a:off x="666750" y="3000375"/>
            <a:ext cx="3190875" cy="619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2475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475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约 3,600 平方英尺</a:t>
            </a:r>
            <a:endParaRPr sz="2475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" name="Rectangle 7"/>
          <p:cNvSpPr>
            <a:spLocks noGrp="1"/>
          </p:cNvSpPr>
          <p:nvPr/>
        </p:nvSpPr>
        <p:spPr>
          <a:xfrm>
            <a:off x="4286250" y="2571750"/>
            <a:ext cx="3190875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444"/>
          </a:bodyPr>
          <a:lstStyle/>
          <a:p>
            <a:pPr algn="ctr">
              <a:buNone/>
              <a:defRPr sz="135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35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土地面积</a:t>
            </a:r>
            <a:endParaRPr sz="1350" b="0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" name="Rectangle 8"/>
          <p:cNvSpPr>
            <a:spLocks noGrp="1"/>
          </p:cNvSpPr>
          <p:nvPr/>
        </p:nvSpPr>
        <p:spPr>
          <a:xfrm>
            <a:off x="4286250" y="3000375"/>
            <a:ext cx="3190875" cy="619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2475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475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约 0.31 英亩</a:t>
            </a:r>
            <a:endParaRPr sz="2475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" name="Rectangle 9"/>
          <p:cNvSpPr>
            <a:spLocks noGrp="1"/>
          </p:cNvSpPr>
          <p:nvPr/>
        </p:nvSpPr>
        <p:spPr>
          <a:xfrm>
            <a:off x="7905750" y="2571750"/>
            <a:ext cx="3190875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444"/>
          </a:bodyPr>
          <a:lstStyle/>
          <a:p>
            <a:pPr algn="ctr">
              <a:buNone/>
              <a:defRPr sz="135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35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公众敬拜用途</a:t>
            </a:r>
            <a:endParaRPr sz="1350" b="0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" name="Rectangle 10"/>
          <p:cNvSpPr>
            <a:spLocks noGrp="1"/>
          </p:cNvSpPr>
          <p:nvPr/>
        </p:nvSpPr>
        <p:spPr>
          <a:xfrm>
            <a:off x="7905750" y="3000375"/>
            <a:ext cx="3190875" cy="619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3000" b="1">
                <a:solidFill>
                  <a:srgbClr val="D7A62A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3000" b="1">
                <a:solidFill>
                  <a:srgbClr val="D7A62A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F1</a:t>
            </a:r>
            <a:endParaRPr sz="3000" b="1">
              <a:solidFill>
                <a:srgbClr val="D7A62A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" name="Rectangle 11"/>
          <p:cNvSpPr>
            <a:spLocks noGrp="1"/>
          </p:cNvSpPr>
          <p:nvPr/>
        </p:nvSpPr>
        <p:spPr>
          <a:xfrm>
            <a:off x="666750" y="4171950"/>
            <a:ext cx="10858500" cy="19050"/>
          </a:xfrm>
          <a:prstGeom prst="rect">
            <a:avLst/>
          </a:prstGeom>
          <a:solidFill>
            <a:srgbClr val="D6E0E8"/>
          </a:solidFill>
          <a:ln w="0">
            <a:noFill/>
          </a:ln>
        </p:spPr>
      </p:sp>
      <p:sp>
        <p:nvSpPr>
          <p:cNvPr id="13" name="Rectangle 12"/>
          <p:cNvSpPr>
            <a:spLocks noGrp="1"/>
          </p:cNvSpPr>
          <p:nvPr/>
        </p:nvSpPr>
        <p:spPr>
          <a:xfrm>
            <a:off x="666750" y="4476750"/>
            <a:ext cx="15240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350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350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注册业主</a:t>
            </a:r>
            <a:endParaRPr sz="1350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4" name="Rectangle 13"/>
          <p:cNvSpPr>
            <a:spLocks noGrp="1"/>
          </p:cNvSpPr>
          <p:nvPr/>
        </p:nvSpPr>
        <p:spPr>
          <a:xfrm>
            <a:off x="2238375" y="4438650"/>
            <a:ext cx="4333875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650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650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KINGDOM HALL TRUST</a:t>
            </a:r>
            <a:endParaRPr sz="1650" b="1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5" name="Rectangle 14"/>
          <p:cNvSpPr>
            <a:spLocks noGrp="1"/>
          </p:cNvSpPr>
          <p:nvPr/>
        </p:nvSpPr>
        <p:spPr>
          <a:xfrm>
            <a:off x="666750" y="5067300"/>
            <a:ext cx="17145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350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350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长远服事范围</a:t>
            </a:r>
            <a:endParaRPr sz="1350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" name="Rectangle 15"/>
          <p:cNvSpPr>
            <a:spLocks noGrp="1"/>
          </p:cNvSpPr>
          <p:nvPr/>
        </p:nvSpPr>
        <p:spPr>
          <a:xfrm>
            <a:off x="2238375" y="4972050"/>
            <a:ext cx="89535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50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50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Telford、Shrewsbury、Wolverhampton、Stafford、Stoke-on-Trent</a:t>
            </a:r>
            <a:endParaRPr sz="1500" b="0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8" name="Page number background 2"/>
          <p:cNvSpPr>
            <a:spLocks noGrp="1"/>
          </p:cNvSpPr>
          <p:nvPr/>
        </p:nvSpPr>
        <p:spPr>
          <a:xfrm>
            <a:off x="11096625" y="247650"/>
            <a:ext cx="762000" cy="51435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</p:sp>
      <p:sp>
        <p:nvSpPr>
          <p:cNvPr id="19" name="Page number 2"/>
          <p:cNvSpPr>
            <a:spLocks noGrp="1"/>
          </p:cNvSpPr>
          <p:nvPr/>
        </p:nvSpPr>
        <p:spPr>
          <a:xfrm>
            <a:off x="11220450" y="36195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3" name="Rectangle 12"/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D7A62A"/>
          </a:solidFill>
          <a:ln w="0">
            <a:noFill/>
          </a:ln>
        </p:spPr>
      </p:sp>
      <p:sp>
        <p:nvSpPr>
          <p:cNvPr id="2" name="Rectangle 1"/>
          <p:cNvSpPr>
            <a:spLocks noGrp="1"/>
          </p:cNvSpPr>
          <p:nvPr/>
        </p:nvSpPr>
        <p:spPr>
          <a:xfrm>
            <a:off x="590550" y="323850"/>
            <a:ext cx="102870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购置成本与成交付款</a:t>
            </a:r>
            <a:endParaRPr sz="255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11220450" y="40005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03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aphicFrame>
        <p:nvGraphicFramePr>
          <p:cNvPr id="20" name="Table 15"/>
          <p:cNvGraphicFramePr/>
          <p:nvPr/>
        </p:nvGraphicFramePr>
        <p:xfrm>
          <a:off x="857250" y="1285875"/>
          <a:ext cx="4953000" cy="3905250"/>
        </p:xfrm>
        <a:graphic>
          <a:graphicData uri="http://schemas.openxmlformats.org/drawingml/2006/table">
            <a:tbl>
              <a:tblPr/>
              <a:tblGrid>
                <a:gridCol w="3048000"/>
                <a:gridCol w="1905000"/>
              </a:tblGrid>
              <a:tr h="781050">
                <a:tc>
                  <a:txBody>
                    <a:bodyPr/>
                    <a:lstStyle/>
                    <a:p>
                      <a:r>
                        <a:t>项目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金额</a:t>
                      </a:r>
                    </a:p>
                  </a:txBody>
                  <a:tcPr/>
                </a:tc>
              </a:tr>
              <a:tr h="781050">
                <a:tc>
                  <a:txBody>
                    <a:bodyPr/>
                    <a:lstStyle/>
                    <a:p>
                      <a:r>
                        <a:t>购买价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£375,000</a:t>
                      </a:r>
                    </a:p>
                  </a:txBody>
                  <a:tcPr/>
                </a:tc>
              </a:tr>
              <a:tr h="781050">
                <a:tc>
                  <a:txBody>
                    <a:bodyPr/>
                    <a:lstStyle/>
                    <a:p>
                      <a:r>
                        <a:t>印花税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£8,750</a:t>
                      </a:r>
                    </a:p>
                  </a:txBody>
                  <a:tcPr/>
                </a:tc>
              </a:tr>
              <a:tr h="781050">
                <a:tc>
                  <a:txBody>
                    <a:bodyPr/>
                    <a:lstStyle/>
                    <a:p>
                      <a:r>
                        <a:t>律师费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£3,570</a:t>
                      </a:r>
                    </a:p>
                  </a:txBody>
                  <a:tcPr/>
                </a:tc>
              </a:tr>
              <a:tr h="78105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3B5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总预算</a:t>
                      </a:r>
                      <a:endParaRPr sz="1725" b="1">
                        <a:solidFill>
                          <a:srgbClr val="173B5E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>
                    <a:solidFill>
                      <a:srgbClr val="DCEA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3B5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£387,320</a:t>
                      </a:r>
                      <a:endParaRPr sz="1725" b="1">
                        <a:solidFill>
                          <a:srgbClr val="173B5E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>
                    <a:solidFill>
                      <a:srgbClr val="DCEAF4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4"/>
          <p:cNvSpPr>
            <a:spLocks noGrp="1"/>
          </p:cNvSpPr>
          <p:nvPr/>
        </p:nvSpPr>
        <p:spPr>
          <a:xfrm>
            <a:off x="6953250" y="1409700"/>
            <a:ext cx="38100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1500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500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完成交易时</a:t>
            </a:r>
            <a:endParaRPr sz="1500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" name="Rectangle 5"/>
          <p:cNvSpPr>
            <a:spLocks noGrp="1"/>
          </p:cNvSpPr>
          <p:nvPr/>
        </p:nvSpPr>
        <p:spPr>
          <a:xfrm>
            <a:off x="6953250" y="1952625"/>
            <a:ext cx="381000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31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31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£3</a:t>
            </a:r>
            <a:r>
              <a:rPr sz="31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</a:t>
            </a:r>
            <a:r>
              <a:rPr sz="31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7,320</a:t>
            </a:r>
            <a:endParaRPr sz="315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" name="Rectangle 6"/>
          <p:cNvSpPr>
            <a:spLocks noGrp="1"/>
          </p:cNvSpPr>
          <p:nvPr/>
        </p:nvSpPr>
        <p:spPr>
          <a:xfrm>
            <a:off x="6953250" y="2600325"/>
            <a:ext cx="38100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135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35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BCEC 先行安排</a:t>
            </a:r>
            <a:endParaRPr sz="1350" b="0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" name="Rectangle 7"/>
          <p:cNvSpPr>
            <a:spLocks noGrp="1"/>
          </p:cNvSpPr>
          <p:nvPr/>
        </p:nvSpPr>
        <p:spPr>
          <a:xfrm>
            <a:off x="8524875" y="3076575"/>
            <a:ext cx="66675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8889"/>
          </a:bodyPr>
          <a:lstStyle/>
          <a:p>
            <a:pPr algn="ctr">
              <a:buNone/>
              <a:defRPr sz="2700" b="1">
                <a:solidFill>
                  <a:srgbClr val="D7A62A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700" b="1">
                <a:solidFill>
                  <a:srgbClr val="D7A62A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＋</a:t>
            </a:r>
            <a:endParaRPr sz="2700" b="1">
              <a:solidFill>
                <a:srgbClr val="D7A62A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" name="Rectangle 8"/>
          <p:cNvSpPr>
            <a:spLocks noGrp="1"/>
          </p:cNvSpPr>
          <p:nvPr/>
        </p:nvSpPr>
        <p:spPr>
          <a:xfrm>
            <a:off x="6953250" y="3600450"/>
            <a:ext cx="38100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285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85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£</a:t>
            </a:r>
            <a:r>
              <a:rPr sz="285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r>
              <a:rPr sz="285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0,000</a:t>
            </a:r>
            <a:endParaRPr sz="2850" b="1">
              <a:solidFill>
                <a:srgbClr val="2B648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" name="Rectangle 9"/>
          <p:cNvSpPr>
            <a:spLocks noGrp="1"/>
          </p:cNvSpPr>
          <p:nvPr/>
        </p:nvSpPr>
        <p:spPr>
          <a:xfrm>
            <a:off x="6334125" y="4171950"/>
            <a:ext cx="514350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1725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725" b="1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天福堂一次奉献，依律师指示</a:t>
            </a:r>
            <a:endParaRPr sz="1725" b="1">
              <a:solidFill>
                <a:schemeClr val="tx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" name="Rectangle 10"/>
          <p:cNvSpPr>
            <a:spLocks noGrp="1"/>
          </p:cNvSpPr>
          <p:nvPr/>
        </p:nvSpPr>
        <p:spPr>
          <a:xfrm>
            <a:off x="5857875" y="4629150"/>
            <a:ext cx="6000750" cy="71691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1500" b="1">
                <a:solidFill>
                  <a:srgbClr val="D7A62A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8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在天福堂同工会通过后</a:t>
            </a:r>
            <a:r>
              <a:rPr sz="18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已有</a:t>
            </a:r>
            <a:r>
              <a:rPr sz="18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r>
              <a:rPr sz="18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位弟兄姊妹确认，</a:t>
            </a:r>
            <a:endParaRPr sz="1800" b="1">
              <a:solidFill>
                <a:schemeClr val="accent5">
                  <a:lumMod val="75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>
              <a:buNone/>
              <a:defRPr sz="1500" b="1">
                <a:solidFill>
                  <a:srgbClr val="D7A62A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8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总共一次性奉献£</a:t>
            </a:r>
            <a:r>
              <a:rPr sz="18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</a:t>
            </a:r>
            <a:r>
              <a:rPr sz="18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,000</a:t>
            </a:r>
            <a:r>
              <a:rPr sz="18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 </a:t>
            </a:r>
            <a:r>
              <a:rPr sz="18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目前资金缺口为</a:t>
            </a:r>
            <a:r>
              <a:rPr sz="18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£42,000.</a:t>
            </a:r>
            <a:endParaRPr sz="1800" b="1">
              <a:solidFill>
                <a:schemeClr val="accent5">
                  <a:lumMod val="75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" name="Rectangle 11"/>
          <p:cNvSpPr>
            <a:spLocks noGrp="1"/>
          </p:cNvSpPr>
          <p:nvPr/>
        </p:nvSpPr>
        <p:spPr>
          <a:xfrm>
            <a:off x="5905500" y="5314950"/>
            <a:ext cx="590550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1650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650" b="1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会友大会</a:t>
            </a:r>
            <a:r>
              <a:rPr sz="1650" b="1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通过后由BCEC支付</a:t>
            </a:r>
            <a:r>
              <a:rPr sz="1650" b="1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总预算</a:t>
            </a:r>
            <a:r>
              <a:rPr sz="1650" b="1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全额并指示律师完成购买</a:t>
            </a:r>
            <a:endParaRPr sz="1650" b="1">
              <a:solidFill>
                <a:schemeClr val="tx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5" name="Page number background 3"/>
          <p:cNvSpPr>
            <a:spLocks noGrp="1"/>
          </p:cNvSpPr>
          <p:nvPr/>
        </p:nvSpPr>
        <p:spPr>
          <a:xfrm>
            <a:off x="11096625" y="247650"/>
            <a:ext cx="762000" cy="51435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</p:sp>
      <p:sp>
        <p:nvSpPr>
          <p:cNvPr id="16" name="Page number 3"/>
          <p:cNvSpPr>
            <a:spLocks noGrp="1"/>
          </p:cNvSpPr>
          <p:nvPr/>
        </p:nvSpPr>
        <p:spPr>
          <a:xfrm>
            <a:off x="11220450" y="36195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" name="Rectangle 21"/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D7A62A"/>
          </a:solidFill>
          <a:ln w="0">
            <a:noFill/>
          </a:ln>
        </p:spPr>
      </p:sp>
      <p:sp>
        <p:nvSpPr>
          <p:cNvPr id="2" name="Rectangle 1"/>
          <p:cNvSpPr>
            <a:spLocks noGrp="1"/>
          </p:cNvSpPr>
          <p:nvPr/>
        </p:nvSpPr>
        <p:spPr>
          <a:xfrm>
            <a:off x="590550" y="323850"/>
            <a:ext cx="102870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资金来源</a:t>
            </a:r>
            <a:endParaRPr sz="255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11220450" y="40005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04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" name="Rectangle 4"/>
          <p:cNvSpPr>
            <a:spLocks noGrp="1"/>
          </p:cNvSpPr>
          <p:nvPr/>
        </p:nvSpPr>
        <p:spPr>
          <a:xfrm>
            <a:off x="5160010" y="3383915"/>
            <a:ext cx="38100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lnSpcReduction="10000"/>
          </a:bodyPr>
          <a:lstStyle/>
          <a:p>
            <a:pPr algn="l">
              <a:buNone/>
              <a:defRPr sz="1275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>
                <a:solidFill>
                  <a:schemeClr val="tx1"/>
                </a:solidFill>
              </a:rPr>
              <a:t>2026年9月</a:t>
            </a:r>
            <a:r>
              <a:rPr>
                <a:solidFill>
                  <a:schemeClr val="tx1"/>
                </a:solidFill>
              </a:rPr>
              <a:t> </a:t>
            </a:r>
            <a:r>
              <a:rPr sz="1275" b="0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BCEC 建堂基金总额</a:t>
            </a:r>
            <a:r>
              <a:rPr sz="1275" b="0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endParaRPr sz="1275" b="0">
              <a:solidFill>
                <a:schemeClr val="tx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" name="Rectangle 5"/>
          <p:cNvSpPr>
            <a:spLocks noGrp="1"/>
          </p:cNvSpPr>
          <p:nvPr/>
        </p:nvSpPr>
        <p:spPr>
          <a:xfrm>
            <a:off x="9422765" y="3284220"/>
            <a:ext cx="20002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buNone/>
              <a:defRPr sz="1875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875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£625,384</a:t>
            </a:r>
            <a:endParaRPr sz="1875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" name="Rectangle 6"/>
          <p:cNvSpPr>
            <a:spLocks noGrp="1"/>
          </p:cNvSpPr>
          <p:nvPr/>
        </p:nvSpPr>
        <p:spPr>
          <a:xfrm>
            <a:off x="5160010" y="3849370"/>
            <a:ext cx="38100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lnSpcReduction="10000"/>
          </a:bodyPr>
          <a:lstStyle/>
          <a:p>
            <a:pPr algn="l">
              <a:buNone/>
              <a:defRPr sz="1275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275" b="0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按聚会人数约 1/8 分配</a:t>
            </a:r>
            <a:r>
              <a:rPr sz="1275" b="0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给天福堂</a:t>
            </a:r>
            <a:endParaRPr sz="1275" b="0">
              <a:solidFill>
                <a:schemeClr val="tx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" name="Rectangle 7"/>
          <p:cNvSpPr>
            <a:spLocks noGrp="1"/>
          </p:cNvSpPr>
          <p:nvPr/>
        </p:nvSpPr>
        <p:spPr>
          <a:xfrm>
            <a:off x="9408795" y="3775710"/>
            <a:ext cx="20002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buNone/>
              <a:defRPr sz="1875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875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£78,173</a:t>
            </a:r>
            <a:endParaRPr sz="1875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" name="Rectangle 8"/>
          <p:cNvSpPr>
            <a:spLocks noGrp="1"/>
          </p:cNvSpPr>
          <p:nvPr/>
        </p:nvSpPr>
        <p:spPr>
          <a:xfrm>
            <a:off x="5160645" y="1812290"/>
            <a:ext cx="38100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lnSpcReduction="10000"/>
          </a:bodyPr>
          <a:lstStyle/>
          <a:p>
            <a:pPr algn="l">
              <a:buNone/>
              <a:defRPr sz="1275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275" b="0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历年常费结余</a:t>
            </a:r>
            <a:endParaRPr sz="1275" b="0">
              <a:solidFill>
                <a:schemeClr val="tx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" name="Rectangle 9"/>
          <p:cNvSpPr>
            <a:spLocks noGrp="1"/>
          </p:cNvSpPr>
          <p:nvPr/>
        </p:nvSpPr>
        <p:spPr>
          <a:xfrm>
            <a:off x="9408160" y="1772920"/>
            <a:ext cx="20002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buNone/>
              <a:defRPr sz="1875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875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£74,475</a:t>
            </a:r>
            <a:endParaRPr sz="1875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" name="Rectangle 10"/>
          <p:cNvSpPr>
            <a:spLocks noGrp="1"/>
          </p:cNvSpPr>
          <p:nvPr/>
        </p:nvSpPr>
        <p:spPr>
          <a:xfrm>
            <a:off x="5214620" y="2280285"/>
            <a:ext cx="6143625" cy="19050"/>
          </a:xfrm>
          <a:prstGeom prst="rect">
            <a:avLst/>
          </a:prstGeom>
          <a:solidFill>
            <a:srgbClr val="D6E0E8"/>
          </a:solidFill>
          <a:ln w="0">
            <a:noFill/>
          </a:ln>
        </p:spPr>
      </p:sp>
      <p:sp>
        <p:nvSpPr>
          <p:cNvPr id="12" name="Rectangle 11"/>
          <p:cNvSpPr>
            <a:spLocks noGrp="1"/>
          </p:cNvSpPr>
          <p:nvPr/>
        </p:nvSpPr>
        <p:spPr>
          <a:xfrm>
            <a:off x="5160010" y="4451985"/>
            <a:ext cx="38100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500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500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BCEC资金合计 </a:t>
            </a:r>
            <a:r>
              <a:rPr sz="1500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20.2</a:t>
            </a:r>
            <a:r>
              <a:rPr sz="1500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%</a:t>
            </a:r>
            <a:endParaRPr sz="1500" b="1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3" name="Rectangle 12"/>
          <p:cNvSpPr>
            <a:spLocks noGrp="1"/>
          </p:cNvSpPr>
          <p:nvPr/>
        </p:nvSpPr>
        <p:spPr>
          <a:xfrm>
            <a:off x="9048750" y="4473575"/>
            <a:ext cx="238125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buNone/>
              <a:defRPr sz="210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1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£</a:t>
            </a:r>
            <a:r>
              <a:rPr sz="21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78</a:t>
            </a:r>
            <a:r>
              <a:rPr sz="21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21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173</a:t>
            </a:r>
            <a:endParaRPr sz="2100" b="1">
              <a:solidFill>
                <a:schemeClr val="accent5">
                  <a:lumMod val="75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4" name="Rectangle 13"/>
          <p:cNvSpPr>
            <a:spLocks noGrp="1"/>
          </p:cNvSpPr>
          <p:nvPr/>
        </p:nvSpPr>
        <p:spPr>
          <a:xfrm>
            <a:off x="5159375" y="875030"/>
            <a:ext cx="38100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lnSpcReduction="10000"/>
          </a:bodyPr>
          <a:lstStyle/>
          <a:p>
            <a:pPr algn="l">
              <a:buNone/>
              <a:defRPr sz="1275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275" b="0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天福堂一次奉献</a:t>
            </a:r>
            <a:endParaRPr sz="1275" b="0">
              <a:solidFill>
                <a:schemeClr val="tx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5" name="Rectangle 14"/>
          <p:cNvSpPr>
            <a:spLocks noGrp="1"/>
          </p:cNvSpPr>
          <p:nvPr/>
        </p:nvSpPr>
        <p:spPr>
          <a:xfrm>
            <a:off x="9399905" y="795655"/>
            <a:ext cx="20002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buNone/>
              <a:defRPr sz="1875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875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£</a:t>
            </a:r>
            <a:r>
              <a:rPr sz="1875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r>
              <a:rPr sz="1875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0,000</a:t>
            </a:r>
            <a:endParaRPr sz="1875" b="1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" name="Rectangle 15"/>
          <p:cNvSpPr>
            <a:spLocks noGrp="1"/>
          </p:cNvSpPr>
          <p:nvPr/>
        </p:nvSpPr>
        <p:spPr>
          <a:xfrm>
            <a:off x="5159375" y="1309370"/>
            <a:ext cx="38100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lnSpcReduction="10000"/>
          </a:bodyPr>
          <a:lstStyle/>
          <a:p>
            <a:pPr algn="l">
              <a:buNone/>
              <a:defRPr sz="1275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275" b="0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十年固定奉献</a:t>
            </a:r>
            <a:endParaRPr sz="1275" b="0">
              <a:solidFill>
                <a:schemeClr val="tx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7" name="Rectangle 16"/>
          <p:cNvSpPr>
            <a:spLocks noGrp="1"/>
          </p:cNvSpPr>
          <p:nvPr/>
        </p:nvSpPr>
        <p:spPr>
          <a:xfrm>
            <a:off x="9407525" y="1267460"/>
            <a:ext cx="20002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buNone/>
              <a:defRPr sz="1875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875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£</a:t>
            </a:r>
            <a:r>
              <a:rPr sz="1875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18</a:t>
            </a:r>
            <a:r>
              <a:rPr sz="1875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4,672</a:t>
            </a:r>
            <a:endParaRPr sz="1875" b="1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8" name="Rectangle 17"/>
          <p:cNvSpPr>
            <a:spLocks noGrp="1"/>
          </p:cNvSpPr>
          <p:nvPr/>
        </p:nvSpPr>
        <p:spPr>
          <a:xfrm>
            <a:off x="5214620" y="4267200"/>
            <a:ext cx="6143625" cy="19050"/>
          </a:xfrm>
          <a:prstGeom prst="rect">
            <a:avLst/>
          </a:prstGeom>
          <a:solidFill>
            <a:srgbClr val="D6E0E8"/>
          </a:solidFill>
          <a:ln w="0">
            <a:noFill/>
          </a:ln>
        </p:spPr>
      </p:sp>
      <p:sp>
        <p:nvSpPr>
          <p:cNvPr id="19" name="Rectangle 18"/>
          <p:cNvSpPr>
            <a:spLocks noGrp="1"/>
          </p:cNvSpPr>
          <p:nvPr/>
        </p:nvSpPr>
        <p:spPr>
          <a:xfrm>
            <a:off x="5160010" y="2493010"/>
            <a:ext cx="38100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500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500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天福堂奉献合计 </a:t>
            </a:r>
            <a:r>
              <a:rPr sz="1500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79.8</a:t>
            </a:r>
            <a:r>
              <a:rPr sz="1500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%</a:t>
            </a:r>
            <a:endParaRPr sz="1500" b="1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0" name="Rectangle 19"/>
          <p:cNvSpPr>
            <a:spLocks noGrp="1"/>
          </p:cNvSpPr>
          <p:nvPr/>
        </p:nvSpPr>
        <p:spPr>
          <a:xfrm>
            <a:off x="9041765" y="2415540"/>
            <a:ext cx="238125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buNone/>
              <a:defRPr sz="2100" b="1">
                <a:solidFill>
                  <a:srgbClr val="D7A62A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1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£</a:t>
            </a:r>
            <a:r>
              <a:rPr sz="21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309</a:t>
            </a:r>
            <a:r>
              <a:rPr sz="21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21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147</a:t>
            </a:r>
            <a:endParaRPr sz="2100" b="1">
              <a:solidFill>
                <a:schemeClr val="accent5">
                  <a:lumMod val="75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3" name="Page number background 4"/>
          <p:cNvSpPr>
            <a:spLocks noGrp="1"/>
          </p:cNvSpPr>
          <p:nvPr/>
        </p:nvSpPr>
        <p:spPr>
          <a:xfrm>
            <a:off x="11096625" y="247650"/>
            <a:ext cx="762000" cy="51435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</p:sp>
      <p:sp>
        <p:nvSpPr>
          <p:cNvPr id="24" name="Page number 4"/>
          <p:cNvSpPr>
            <a:spLocks noGrp="1"/>
          </p:cNvSpPr>
          <p:nvPr/>
        </p:nvSpPr>
        <p:spPr>
          <a:xfrm>
            <a:off x="11220450" y="36195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" name="Rectangle 3"/>
          <p:cNvSpPr>
            <a:spLocks noGrp="1"/>
          </p:cNvSpPr>
          <p:nvPr/>
        </p:nvSpPr>
        <p:spPr>
          <a:xfrm>
            <a:off x="590550" y="2131060"/>
            <a:ext cx="4322445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购置成本</a:t>
            </a:r>
            <a:r>
              <a: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£387,320</a:t>
            </a:r>
            <a:endParaRPr sz="255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1" name="Rectangle 20"/>
          <p:cNvSpPr>
            <a:spLocks noGrp="1"/>
          </p:cNvSpPr>
          <p:nvPr/>
        </p:nvSpPr>
        <p:spPr>
          <a:xfrm>
            <a:off x="541020" y="5343525"/>
            <a:ext cx="10659110" cy="8985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buNone/>
              <a:def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7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BCEC十年</a:t>
            </a:r>
            <a:r>
              <a:rPr sz="27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付出</a:t>
            </a:r>
            <a:r>
              <a:rPr sz="2700"/>
              <a:t>£</a:t>
            </a:r>
            <a:r>
              <a:rPr sz="2700"/>
              <a:t>152</a:t>
            </a:r>
            <a:r>
              <a:rPr sz="2700"/>
              <a:t>,648</a:t>
            </a:r>
            <a:r>
              <a:rPr sz="2700"/>
              <a:t> = </a:t>
            </a:r>
            <a:r>
              <a:rPr sz="2700"/>
              <a:t>387,320 - </a:t>
            </a:r>
            <a:r>
              <a:rPr sz="27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50,000 </a:t>
            </a:r>
            <a:r>
              <a:rPr sz="27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27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7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184,672</a:t>
            </a:r>
            <a:endParaRPr sz="270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>
              <a:buNone/>
              <a:def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7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而</a:t>
            </a:r>
            <a:r>
              <a:rPr sz="27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拥有£387,320资产的教堂,100%所有权</a:t>
            </a:r>
            <a:r>
              <a:rPr sz="27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r>
              <a:rPr sz="27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净值增加</a:t>
            </a:r>
            <a:r>
              <a:rPr sz="27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£234,672</a:t>
            </a:r>
            <a:endParaRPr sz="270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4" name="Rectangle 13"/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D7A62A"/>
          </a:solidFill>
          <a:ln w="0">
            <a:noFill/>
          </a:ln>
        </p:spPr>
      </p:sp>
      <p:sp>
        <p:nvSpPr>
          <p:cNvPr id="2" name="Rectangle 1"/>
          <p:cNvSpPr>
            <a:spLocks noGrp="1"/>
          </p:cNvSpPr>
          <p:nvPr/>
        </p:nvSpPr>
        <p:spPr>
          <a:xfrm>
            <a:off x="590550" y="323850"/>
            <a:ext cx="102870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天福堂十年固定奉献安排</a:t>
            </a:r>
            <a:endParaRPr sz="255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11220450" y="40005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05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" name="Rectangle 3"/>
          <p:cNvSpPr>
            <a:spLocks noGrp="1"/>
          </p:cNvSpPr>
          <p:nvPr/>
        </p:nvSpPr>
        <p:spPr>
          <a:xfrm>
            <a:off x="742950" y="1238250"/>
            <a:ext cx="28575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444"/>
          </a:bodyPr>
          <a:lstStyle/>
          <a:p>
            <a:pPr algn="l">
              <a:buNone/>
              <a:defRPr sz="135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35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书面承诺期</a:t>
            </a:r>
            <a:endParaRPr sz="1350" b="0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" name="Rectangle 4"/>
          <p:cNvSpPr>
            <a:spLocks noGrp="1"/>
          </p:cNvSpPr>
          <p:nvPr/>
        </p:nvSpPr>
        <p:spPr>
          <a:xfrm>
            <a:off x="742950" y="1581150"/>
            <a:ext cx="28575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36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36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r>
              <a:rPr sz="36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r>
              <a:rPr sz="36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年</a:t>
            </a:r>
            <a:endParaRPr sz="360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aphicFrame>
        <p:nvGraphicFramePr>
          <p:cNvPr id="23" name="Table 18"/>
          <p:cNvGraphicFramePr/>
          <p:nvPr/>
        </p:nvGraphicFramePr>
        <p:xfrm>
          <a:off x="4810125" y="1285875"/>
          <a:ext cx="6667501" cy="2400300"/>
        </p:xfrm>
        <a:graphic>
          <a:graphicData uri="http://schemas.openxmlformats.org/drawingml/2006/table">
            <a:tbl>
              <a:tblPr/>
              <a:tblGrid>
                <a:gridCol w="1935726"/>
                <a:gridCol w="1433871"/>
                <a:gridCol w="1648952"/>
                <a:gridCol w="1648952"/>
              </a:tblGrid>
              <a:tr h="800100">
                <a:tc>
                  <a:txBody>
                    <a:bodyPr/>
                    <a:lstStyle/>
                    <a:p>
                      <a:r>
                        <a:t>期间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每月合计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期间合计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累计</a:t>
                      </a:r>
                    </a:p>
                  </a:txBody>
                  <a:tcPr/>
                </a:tc>
              </a:tr>
              <a:tr h="800100">
                <a:tc>
                  <a:txBody>
                    <a:bodyPr/>
                    <a:lstStyle/>
                    <a:p>
                      <a:r>
                        <a:t>第1至1</a:t>
                      </a:r>
                      <a:r>
                        <a:t>1</a:t>
                      </a:r>
                      <a:r>
                        <a:t>9</a:t>
                      </a:r>
                      <a:r>
                        <a:t>个月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£1,</a:t>
                      </a:r>
                      <a:r>
                        <a:t>5</a:t>
                      </a:r>
                      <a:r>
                        <a:t>3</a:t>
                      </a:r>
                      <a: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£</a:t>
                      </a:r>
                      <a:r>
                        <a:t>183</a:t>
                      </a:r>
                      <a:r>
                        <a:t>,</a:t>
                      </a:r>
                      <a:r>
                        <a:t>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£</a:t>
                      </a:r>
                      <a:r>
                        <a:t>18</a:t>
                      </a:r>
                      <a:r>
                        <a:t>3,</a:t>
                      </a:r>
                      <a:r>
                        <a:t>022</a:t>
                      </a:r>
                    </a:p>
                  </a:txBody>
                  <a:tcPr/>
                </a:tc>
              </a:tr>
              <a:tr h="800100">
                <a:tc>
                  <a:txBody>
                    <a:bodyPr/>
                    <a:lstStyle/>
                    <a:p>
                      <a:r>
                        <a:t>第1</a:t>
                      </a:r>
                      <a:r>
                        <a:t>2</a:t>
                      </a:r>
                      <a:r>
                        <a:t>0个月</a:t>
                      </a:r>
                    </a:p>
                  </a:txBody>
                  <a:tcPr>
                    <a:solidFill>
                      <a:srgbClr val="DCEA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£1,</a:t>
                      </a:r>
                      <a:r>
                        <a:t>650</a:t>
                      </a:r>
                    </a:p>
                  </a:txBody>
                  <a:tcPr>
                    <a:solidFill>
                      <a:srgbClr val="DCEA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£1,</a:t>
                      </a:r>
                      <a:r>
                        <a:t>650</a:t>
                      </a:r>
                    </a:p>
                  </a:txBody>
                  <a:tcPr>
                    <a:solidFill>
                      <a:srgbClr val="DCEA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£</a:t>
                      </a:r>
                      <a:r>
                        <a:t>18</a:t>
                      </a:r>
                      <a:r>
                        <a:t>4,672</a:t>
                      </a:r>
                    </a:p>
                  </a:txBody>
                  <a:tcPr>
                    <a:solidFill>
                      <a:srgbClr val="DCEAF4"/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>
            <a:spLocks noGrp="1"/>
          </p:cNvSpPr>
          <p:nvPr/>
        </p:nvSpPr>
        <p:spPr>
          <a:xfrm>
            <a:off x="742950" y="3476625"/>
            <a:ext cx="238125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725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725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每月核算</a:t>
            </a:r>
            <a:endParaRPr sz="1725" b="1">
              <a:solidFill>
                <a:srgbClr val="2B648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" name="Rectangle 7"/>
          <p:cNvSpPr>
            <a:spLocks noGrp="1"/>
          </p:cNvSpPr>
          <p:nvPr/>
        </p:nvSpPr>
        <p:spPr>
          <a:xfrm>
            <a:off x="742950" y="3905250"/>
            <a:ext cx="390525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425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80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BCEC记录承诺额、实收额、不足额及补足额</a:t>
            </a:r>
            <a:endParaRPr sz="1800" b="0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" name="Rectangle 8"/>
          <p:cNvSpPr>
            <a:spLocks noGrp="1"/>
          </p:cNvSpPr>
          <p:nvPr/>
        </p:nvSpPr>
        <p:spPr>
          <a:xfrm>
            <a:off x="5286375" y="4210050"/>
            <a:ext cx="24765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725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725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不足额保障</a:t>
            </a:r>
            <a:endParaRPr sz="1725" b="1">
              <a:solidFill>
                <a:srgbClr val="2B648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" name="Rectangle 9"/>
          <p:cNvSpPr>
            <a:spLocks noGrp="1"/>
          </p:cNvSpPr>
          <p:nvPr/>
        </p:nvSpPr>
        <p:spPr>
          <a:xfrm>
            <a:off x="5286375" y="4629150"/>
            <a:ext cx="5762625" cy="857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425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600" b="0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立即通知卢天强弟兄，依个人书面担保补足。必要时涉及房屋资产，须经独立法律意见。</a:t>
            </a:r>
            <a:r>
              <a:rPr sz="1600">
                <a:solidFill>
                  <a:schemeClr val="tx1"/>
                </a:solidFill>
              </a:rPr>
              <a:t>责任完成后撤销原担保，专户可转作物业基金</a:t>
            </a:r>
            <a:r>
              <a:rPr sz="1600">
                <a:solidFill>
                  <a:schemeClr val="tx1"/>
                </a:solidFill>
              </a:rPr>
              <a:t>。</a:t>
            </a:r>
            <a:endParaRPr sz="160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>
            <a:spLocks noGrp="1"/>
          </p:cNvSpPr>
          <p:nvPr/>
        </p:nvSpPr>
        <p:spPr>
          <a:xfrm>
            <a:off x="407670" y="2348230"/>
            <a:ext cx="3889375" cy="97917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buNone/>
              <a:defRPr sz="1500" b="1">
                <a:solidFill>
                  <a:srgbClr val="D7A62A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8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已有2位弟兄姊妹确认，</a:t>
            </a:r>
            <a:endParaRPr sz="1800" b="1">
              <a:solidFill>
                <a:schemeClr val="accent5">
                  <a:lumMod val="75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>
              <a:buNone/>
              <a:defRPr sz="1500" b="1">
                <a:solidFill>
                  <a:srgbClr val="D7A62A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8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购堂后每月总共奉献£</a:t>
            </a:r>
            <a:r>
              <a:rPr sz="18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15</a:t>
            </a:r>
            <a:r>
              <a:rPr sz="1800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sz="1800">
              <a:solidFill>
                <a:schemeClr val="accent5">
                  <a:lumMod val="75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>
              <a:buNone/>
              <a:defRPr sz="1500" b="1">
                <a:solidFill>
                  <a:srgbClr val="D7A62A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800">
                <a:solidFill>
                  <a:schemeClr val="accent5">
                    <a:lumMod val="75000"/>
                  </a:schemeClr>
                </a:solidFill>
              </a:rPr>
              <a:t>汇入指定的天福堂建堂基金专户</a:t>
            </a:r>
            <a:r>
              <a:rPr sz="1800">
                <a:solidFill>
                  <a:schemeClr val="accent5">
                    <a:lumMod val="75000"/>
                  </a:schemeClr>
                </a:solidFill>
              </a:rPr>
              <a:t>.</a:t>
            </a:r>
            <a:endParaRPr sz="1800">
              <a:solidFill>
                <a:schemeClr val="accent5">
                  <a:lumMod val="75000"/>
                </a:schemeClr>
              </a:solidFill>
            </a:endParaRPr>
          </a:p>
          <a:p>
            <a:pPr algn="ctr">
              <a:buNone/>
              <a:defRPr sz="1500" b="1">
                <a:solidFill>
                  <a:srgbClr val="D7A62A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800">
                <a:solidFill>
                  <a:schemeClr val="accent5">
                    <a:lumMod val="75000"/>
                  </a:schemeClr>
                </a:solidFill>
              </a:rPr>
              <a:t>目前资金缺口每月</a:t>
            </a:r>
            <a:r>
              <a:rPr sz="1800">
                <a:solidFill>
                  <a:schemeClr val="accent5">
                    <a:lumMod val="75000"/>
                  </a:schemeClr>
                </a:solidFill>
              </a:rPr>
              <a:t>£1388.</a:t>
            </a:r>
            <a:endParaRPr sz="180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2" name="Rectangle 11"/>
          <p:cNvSpPr>
            <a:spLocks noGrp="1"/>
          </p:cNvSpPr>
          <p:nvPr/>
        </p:nvSpPr>
        <p:spPr>
          <a:xfrm>
            <a:off x="1487170" y="5610225"/>
            <a:ext cx="102870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8246"/>
          </a:bodyPr>
          <a:lstStyle/>
          <a:p>
            <a:pPr algn="ctr">
              <a:buNone/>
              <a:defRPr sz="1425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endParaRPr sz="1425" b="0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3" name="Rectangle 12"/>
          <p:cNvSpPr>
            <a:spLocks noGrp="1"/>
          </p:cNvSpPr>
          <p:nvPr/>
        </p:nvSpPr>
        <p:spPr>
          <a:xfrm>
            <a:off x="1847215" y="5486400"/>
            <a:ext cx="103949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lnSpcReduction="10000"/>
          </a:bodyPr>
          <a:lstStyle/>
          <a:p>
            <a:pPr algn="ctr">
              <a:buNone/>
              <a:defRPr sz="1275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endParaRPr sz="1275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" name="Page number background 5"/>
          <p:cNvSpPr>
            <a:spLocks noGrp="1"/>
          </p:cNvSpPr>
          <p:nvPr/>
        </p:nvSpPr>
        <p:spPr>
          <a:xfrm>
            <a:off x="11096625" y="247650"/>
            <a:ext cx="762000" cy="51435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</p:sp>
      <p:sp>
        <p:nvSpPr>
          <p:cNvPr id="17" name="Page number 5"/>
          <p:cNvSpPr>
            <a:spLocks noGrp="1"/>
          </p:cNvSpPr>
          <p:nvPr/>
        </p:nvSpPr>
        <p:spPr>
          <a:xfrm>
            <a:off x="11220450" y="36195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6" name="Rectangle 15"/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D7A62A"/>
          </a:solidFill>
          <a:ln w="0">
            <a:noFill/>
          </a:ln>
        </p:spPr>
      </p:sp>
      <p:sp>
        <p:nvSpPr>
          <p:cNvPr id="2" name="Rectangle 1"/>
          <p:cNvSpPr>
            <a:spLocks noGrp="1"/>
          </p:cNvSpPr>
          <p:nvPr/>
        </p:nvSpPr>
        <p:spPr>
          <a:xfrm>
            <a:off x="590550" y="323850"/>
            <a:ext cx="102870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所有权、使用与财务原则</a:t>
            </a:r>
            <a:endParaRPr sz="255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11220450" y="40005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08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" name="Rectangle 3"/>
          <p:cNvSpPr>
            <a:spLocks noGrp="1"/>
          </p:cNvSpPr>
          <p:nvPr/>
        </p:nvSpPr>
        <p:spPr>
          <a:xfrm>
            <a:off x="704850" y="1257300"/>
            <a:ext cx="314325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368"/>
          </a:bodyPr>
          <a:lstStyle/>
          <a:p>
            <a:pPr algn="l">
              <a:buNone/>
              <a:defRPr sz="28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8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BCEC</a:t>
            </a:r>
            <a:endParaRPr sz="285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" name="Rectangle 4"/>
          <p:cNvSpPr>
            <a:spLocks noGrp="1"/>
          </p:cNvSpPr>
          <p:nvPr/>
        </p:nvSpPr>
        <p:spPr>
          <a:xfrm>
            <a:off x="704850" y="1790700"/>
            <a:ext cx="314325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250" b="1">
                <a:solidFill>
                  <a:srgbClr val="D7A62A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250" b="1">
                <a:solidFill>
                  <a:srgbClr val="D7A62A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100% 所有权</a:t>
            </a:r>
            <a:endParaRPr sz="2250" b="1">
              <a:solidFill>
                <a:srgbClr val="D7A62A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" name="Rectangle 5"/>
          <p:cNvSpPr>
            <a:spLocks noGrp="1"/>
          </p:cNvSpPr>
          <p:nvPr/>
        </p:nvSpPr>
        <p:spPr>
          <a:xfrm>
            <a:off x="704850" y="2343150"/>
            <a:ext cx="4095750" cy="914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425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425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Land Registry登记；天福堂及卢天强弟兄无独立产权、出售决定权或售</a:t>
            </a:r>
            <a:r>
              <a:rPr sz="1425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屋</a:t>
            </a:r>
            <a:r>
              <a:rPr sz="1425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分配权。</a:t>
            </a:r>
            <a:endParaRPr sz="1425" b="0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" name="Rectangle 6"/>
          <p:cNvSpPr>
            <a:spLocks noGrp="1"/>
          </p:cNvSpPr>
          <p:nvPr/>
        </p:nvSpPr>
        <p:spPr>
          <a:xfrm>
            <a:off x="5191125" y="1200150"/>
            <a:ext cx="19050" cy="4476750"/>
          </a:xfrm>
          <a:prstGeom prst="rect">
            <a:avLst/>
          </a:prstGeom>
          <a:solidFill>
            <a:srgbClr val="D6E0E8"/>
          </a:solidFill>
          <a:ln w="0">
            <a:noFill/>
          </a:ln>
        </p:spPr>
      </p:sp>
      <p:sp>
        <p:nvSpPr>
          <p:cNvPr id="8" name="Rectangle 7"/>
          <p:cNvSpPr>
            <a:spLocks noGrp="1"/>
          </p:cNvSpPr>
          <p:nvPr/>
        </p:nvSpPr>
        <p:spPr>
          <a:xfrm>
            <a:off x="5619750" y="1181100"/>
            <a:ext cx="15240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150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60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场地使用</a:t>
            </a:r>
            <a:endParaRPr sz="1600" b="1">
              <a:solidFill>
                <a:srgbClr val="2B648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" name="Rectangle 8"/>
          <p:cNvSpPr>
            <a:spLocks noGrp="1"/>
          </p:cNvSpPr>
          <p:nvPr/>
        </p:nvSpPr>
        <p:spPr>
          <a:xfrm>
            <a:off x="7191375" y="1143000"/>
            <a:ext cx="4191000" cy="762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135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60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BCEC其他堂会的福音活动免费；私人活动按标准收费80%；网上登记，天福堂聚会优先。</a:t>
            </a:r>
            <a:endParaRPr sz="1600" b="0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" name="Rectangle 9"/>
          <p:cNvSpPr>
            <a:spLocks noGrp="1"/>
          </p:cNvSpPr>
          <p:nvPr/>
        </p:nvSpPr>
        <p:spPr>
          <a:xfrm>
            <a:off x="5619750" y="2324100"/>
            <a:ext cx="15240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150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60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年度结余</a:t>
            </a:r>
            <a:endParaRPr sz="1600" b="1">
              <a:solidFill>
                <a:srgbClr val="2B648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" name="Rectangle 10"/>
          <p:cNvSpPr>
            <a:spLocks noGrp="1"/>
          </p:cNvSpPr>
          <p:nvPr/>
        </p:nvSpPr>
        <p:spPr>
          <a:xfrm>
            <a:off x="7191375" y="2286000"/>
            <a:ext cx="4191000" cy="762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35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60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购堂基金在1</a:t>
            </a:r>
            <a:r>
              <a:rPr sz="160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r>
              <a:rPr sz="160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年固定</a:t>
            </a:r>
            <a:r>
              <a:rPr sz="160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奉献期内优先履行购堂责任；完成后用于重大维修及增添设备。</a:t>
            </a:r>
            <a:endParaRPr sz="1600" b="0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" name="Rectangle 11"/>
          <p:cNvSpPr>
            <a:spLocks noGrp="1"/>
          </p:cNvSpPr>
          <p:nvPr/>
        </p:nvSpPr>
        <p:spPr>
          <a:xfrm>
            <a:off x="5619750" y="3467100"/>
            <a:ext cx="15240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150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60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规划假设</a:t>
            </a:r>
            <a:endParaRPr sz="1600" b="1">
              <a:solidFill>
                <a:srgbClr val="2B648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3" name="Rectangle 12"/>
          <p:cNvSpPr>
            <a:spLocks noGrp="1"/>
          </p:cNvSpPr>
          <p:nvPr/>
        </p:nvSpPr>
        <p:spPr>
          <a:xfrm>
            <a:off x="7191375" y="3429000"/>
            <a:ext cx="4191000" cy="762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35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60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收入年增长6.1%；营运成本5%；讲员等事工费用2%。预测不构成保证。</a:t>
            </a:r>
            <a:endParaRPr sz="1600" b="0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4" name="Rectangle 13"/>
          <p:cNvSpPr>
            <a:spLocks noGrp="1"/>
          </p:cNvSpPr>
          <p:nvPr/>
        </p:nvSpPr>
        <p:spPr>
          <a:xfrm>
            <a:off x="5619750" y="4610100"/>
            <a:ext cx="15240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150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60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营运储备</a:t>
            </a:r>
            <a:endParaRPr sz="1600" b="1">
              <a:solidFill>
                <a:srgbClr val="2B648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5" name="Rectangle 14"/>
          <p:cNvSpPr>
            <a:spLocks noGrp="1"/>
          </p:cNvSpPr>
          <p:nvPr/>
        </p:nvSpPr>
        <p:spPr>
          <a:xfrm>
            <a:off x="7191375" y="4572000"/>
            <a:ext cx="4191000" cy="762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35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60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维持不少于6个月基本营运成本；保全及音响设备由天福堂负责。</a:t>
            </a:r>
            <a:endParaRPr sz="1600" b="0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7" name="Page number background 6"/>
          <p:cNvSpPr>
            <a:spLocks noGrp="1"/>
          </p:cNvSpPr>
          <p:nvPr/>
        </p:nvSpPr>
        <p:spPr>
          <a:xfrm>
            <a:off x="11096625" y="247650"/>
            <a:ext cx="762000" cy="51435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</p:sp>
      <p:sp>
        <p:nvSpPr>
          <p:cNvPr id="18" name="Page number 6"/>
          <p:cNvSpPr>
            <a:spLocks noGrp="1"/>
          </p:cNvSpPr>
          <p:nvPr/>
        </p:nvSpPr>
        <p:spPr>
          <a:xfrm>
            <a:off x="11220450" y="36195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" name="Rectangle 4"/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D7A62A"/>
          </a:solidFill>
          <a:ln w="0">
            <a:noFill/>
          </a:ln>
        </p:spPr>
      </p:sp>
      <p:sp>
        <p:nvSpPr>
          <p:cNvPr id="2" name="Rectangle 1"/>
          <p:cNvSpPr>
            <a:spLocks noGrp="1"/>
          </p:cNvSpPr>
          <p:nvPr/>
        </p:nvSpPr>
        <p:spPr>
          <a:xfrm>
            <a:off x="590550" y="323850"/>
            <a:ext cx="102870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主要风险及控制</a:t>
            </a:r>
            <a:endParaRPr sz="255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aphicFrame>
        <p:nvGraphicFramePr>
          <p:cNvPr id="12" name="Table 7"/>
          <p:cNvGraphicFramePr/>
          <p:nvPr/>
        </p:nvGraphicFramePr>
        <p:xfrm>
          <a:off x="857250" y="1238250"/>
          <a:ext cx="10477500" cy="4095750"/>
        </p:xfrm>
        <a:graphic>
          <a:graphicData uri="http://schemas.openxmlformats.org/drawingml/2006/table">
            <a:tbl>
              <a:tblPr/>
              <a:tblGrid>
                <a:gridCol w="3741964"/>
                <a:gridCol w="6735536"/>
              </a:tblGrid>
              <a:tr h="682625">
                <a:tc>
                  <a:txBody>
                    <a:bodyPr/>
                    <a:lstStyle/>
                    <a:p>
                      <a:r>
                        <a:t>风险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控制方法</a:t>
                      </a:r>
                    </a:p>
                  </a:txBody>
                  <a:tcPr/>
                </a:tc>
              </a:tr>
              <a:tr h="682625">
                <a:tc>
                  <a:txBody>
                    <a:bodyPr/>
                    <a:lstStyle/>
                    <a:p>
                      <a:r>
                        <a:t>长期奉献未按时收到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月底核算、即时通知、依书面担保补足</a:t>
                      </a:r>
                    </a:p>
                  </a:txBody>
                  <a:tcPr/>
                </a:tc>
              </a:tr>
              <a:tr h="682625">
                <a:tc>
                  <a:txBody>
                    <a:bodyPr/>
                    <a:lstStyle/>
                    <a:p>
                      <a:r>
                        <a:t>指定</a:t>
                      </a:r>
                      <a:r>
                        <a:t>奉献</a:t>
                      </a:r>
                      <a:r>
                        <a:t>款与营运款列</a:t>
                      </a:r>
                      <a:r>
                        <a:t>明细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指定基金、独立会计纪录</a:t>
                      </a:r>
                    </a:p>
                  </a:txBody>
                  <a:tcPr/>
                </a:tc>
              </a:tr>
              <a:tr h="682625">
                <a:tc>
                  <a:txBody>
                    <a:bodyPr/>
                    <a:lstStyle/>
                    <a:p>
                      <a:r>
                        <a:t>营运或出租收入低于预期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逐月帐目、年度检讨、现金储备</a:t>
                      </a:r>
                    </a:p>
                  </a:txBody>
                  <a:tcPr/>
                </a:tc>
              </a:tr>
              <a:tr h="682625">
                <a:tc>
                  <a:txBody>
                    <a:bodyPr/>
                    <a:lstStyle/>
                    <a:p>
                      <a:r>
                        <a:t>个人担保范围与执行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独立法律顾问审查并书面界定</a:t>
                      </a:r>
                    </a:p>
                  </a:txBody>
                  <a:tcPr/>
                </a:tc>
              </a:tr>
              <a:tr h="682625">
                <a:tc>
                  <a:txBody>
                    <a:bodyPr/>
                    <a:lstStyle/>
                    <a:p>
                      <a:r>
                        <a:t>利益冲突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申报并回避相关决策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8" name="Page number 6"/>
          <p:cNvSpPr>
            <a:spLocks noGrp="1"/>
          </p:cNvSpPr>
          <p:nvPr/>
        </p:nvSpPr>
        <p:spPr>
          <a:xfrm>
            <a:off x="11352530" y="47879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8" name="Rectangle 7"/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D7A62A"/>
          </a:solidFill>
          <a:ln w="0">
            <a:noFill/>
          </a:ln>
        </p:spPr>
      </p:sp>
      <p:sp>
        <p:nvSpPr>
          <p:cNvPr id="2" name="Rectangle 1"/>
          <p:cNvSpPr>
            <a:spLocks noGrp="1"/>
          </p:cNvSpPr>
          <p:nvPr/>
        </p:nvSpPr>
        <p:spPr>
          <a:xfrm>
            <a:off x="590550" y="323850"/>
            <a:ext cx="102870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历年收入、支出</a:t>
            </a:r>
            <a:r>
              <a:t>、</a:t>
            </a:r>
            <a:r>
              <a:t>总结余：£74,475</a:t>
            </a:r>
            <a:endParaRPr sz="255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11220450" y="40005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06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aphicFrame>
        <p:nvGraphicFramePr>
          <p:cNvPr id="16" name="Table 10"/>
          <p:cNvGraphicFramePr/>
          <p:nvPr/>
        </p:nvGraphicFramePr>
        <p:xfrm>
          <a:off x="523875" y="1143000"/>
          <a:ext cx="5429251" cy="4857756"/>
        </p:xfrm>
        <a:graphic>
          <a:graphicData uri="http://schemas.openxmlformats.org/drawingml/2006/table">
            <a:tbl>
              <a:tblPr/>
              <a:tblGrid>
                <a:gridCol w="1551214"/>
                <a:gridCol w="1292679"/>
                <a:gridCol w="1292679"/>
                <a:gridCol w="1292679"/>
              </a:tblGrid>
              <a:tr h="404813">
                <a:tc>
                  <a:txBody>
                    <a:bodyPr/>
                    <a:lstStyle/>
                    <a:p>
                      <a:r>
                        <a:t>年度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收入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支出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余额 £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2004–05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4,077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2,180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1,897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2005–06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8,876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4,903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3,973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2006–07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7,530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3,211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4,319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2007–08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8,292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4,137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4,155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2008–09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7,483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4,699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2,784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2009–10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6,860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5,094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1,766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2010–11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7,207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5,681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1,526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2011–12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7,087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5,324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1,763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2012–13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9,287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6,500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2,787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2013–14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9,342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5,892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3,450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2014–15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12,763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5,820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6,943*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Table 11"/>
          <p:cNvGraphicFramePr/>
          <p:nvPr/>
        </p:nvGraphicFramePr>
        <p:xfrm>
          <a:off x="6477000" y="1143000"/>
          <a:ext cx="5429251" cy="4857756"/>
        </p:xfrm>
        <a:graphic>
          <a:graphicData uri="http://schemas.openxmlformats.org/drawingml/2006/table">
            <a:tbl>
              <a:tblPr/>
              <a:tblGrid>
                <a:gridCol w="1551214"/>
                <a:gridCol w="1292679"/>
                <a:gridCol w="1292679"/>
                <a:gridCol w="1292679"/>
              </a:tblGrid>
              <a:tr h="404813">
                <a:tc>
                  <a:txBody>
                    <a:bodyPr/>
                    <a:lstStyle/>
                    <a:p>
                      <a:r>
                        <a:t>年度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收入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支出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余额 £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2015–16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9,897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4,977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4,920*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2016–17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11,485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6,263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5,222*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2017–18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11,312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7,103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4,209*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2018–19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11,042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6,273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4,769*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2019–20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11,211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7,013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4,198*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2020–21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6,190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1,850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4,340*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2021–22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14,585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5,048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9,537*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2022–23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15,694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12,447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3,247*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2023–24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17,452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18,823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−1,371*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2024–25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21,889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21,848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41*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2025–26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23,100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16,660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6,440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5"/>
          <p:cNvSpPr>
            <a:spLocks noGrp="1"/>
          </p:cNvSpPr>
          <p:nvPr/>
        </p:nvSpPr>
        <p:spPr>
          <a:xfrm>
            <a:off x="647700" y="6153150"/>
            <a:ext cx="285750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619"/>
          </a:bodyPr>
          <a:lstStyle/>
          <a:p>
            <a:pPr algn="l">
              <a:buNone/>
              <a:defRPr sz="105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05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* 退税未列入</a:t>
            </a:r>
            <a:endParaRPr sz="1050" b="0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" name="Rectangle 6"/>
          <p:cNvSpPr>
            <a:spLocks noGrp="1"/>
          </p:cNvSpPr>
          <p:nvPr/>
        </p:nvSpPr>
        <p:spPr>
          <a:xfrm>
            <a:off x="3791585" y="457200"/>
            <a:ext cx="342900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buNone/>
              <a:defRPr sz="16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endParaRPr sz="165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" name="Page number background 8"/>
          <p:cNvSpPr>
            <a:spLocks noGrp="1"/>
          </p:cNvSpPr>
          <p:nvPr/>
        </p:nvSpPr>
        <p:spPr>
          <a:xfrm>
            <a:off x="11096625" y="247650"/>
            <a:ext cx="762000" cy="51435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</p:sp>
      <p:sp>
        <p:nvSpPr>
          <p:cNvPr id="12" name="Page number 8"/>
          <p:cNvSpPr>
            <a:spLocks noGrp="1"/>
          </p:cNvSpPr>
          <p:nvPr/>
        </p:nvSpPr>
        <p:spPr>
          <a:xfrm>
            <a:off x="11220450" y="36195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1" name="Rectangle 10"/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D7A62A"/>
          </a:solidFill>
          <a:ln w="0">
            <a:noFill/>
          </a:ln>
        </p:spPr>
      </p:sp>
      <p:sp>
        <p:nvSpPr>
          <p:cNvPr id="2" name="Rectangle 1"/>
          <p:cNvSpPr>
            <a:spLocks noGrp="1"/>
          </p:cNvSpPr>
          <p:nvPr/>
        </p:nvSpPr>
        <p:spPr>
          <a:xfrm>
            <a:off x="590550" y="323850"/>
            <a:ext cx="102870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场地营运与每月预期收入</a:t>
            </a:r>
            <a:endParaRPr sz="255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11220450" y="40005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07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aphicFrame>
        <p:nvGraphicFramePr>
          <p:cNvPr id="18" name="Table 13"/>
          <p:cNvGraphicFramePr/>
          <p:nvPr/>
        </p:nvGraphicFramePr>
        <p:xfrm>
          <a:off x="571500" y="1200150"/>
          <a:ext cx="6667500" cy="4210052"/>
        </p:xfrm>
        <a:graphic>
          <a:graphicData uri="http://schemas.openxmlformats.org/drawingml/2006/table">
            <a:tbl>
              <a:tblPr/>
              <a:tblGrid>
                <a:gridCol w="3492500"/>
                <a:gridCol w="1270000"/>
                <a:gridCol w="1905000"/>
              </a:tblGrid>
              <a:tr h="601436">
                <a:tc>
                  <a:txBody>
                    <a:bodyPr/>
                    <a:lstStyle/>
                    <a:p>
                      <a:r>
                        <a:t>用途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每月收入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备注</a:t>
                      </a:r>
                    </a:p>
                  </a:txBody>
                  <a:tcPr/>
                </a:tc>
              </a:tr>
              <a:tr h="601436">
                <a:tc>
                  <a:txBody>
                    <a:bodyPr/>
                    <a:lstStyle/>
                    <a:p>
                      <a:r>
                        <a:t>天福堂主日崇拜／主日学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£2,018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2025年平均奉献</a:t>
                      </a:r>
                    </a:p>
                  </a:txBody>
                  <a:tcPr/>
                </a:tc>
              </a:tr>
              <a:tr h="601436">
                <a:tc>
                  <a:txBody>
                    <a:bodyPr/>
                    <a:lstStyle/>
                    <a:p>
                      <a:r>
                        <a:t>其他教会主日崇拜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£360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主日下午租金</a:t>
                      </a:r>
                    </a:p>
                  </a:txBody>
                  <a:tcPr/>
                </a:tc>
              </a:tr>
              <a:tr h="601436">
                <a:tc>
                  <a:txBody>
                    <a:bodyPr/>
                    <a:lstStyle/>
                    <a:p>
                      <a:r>
                        <a:t>其他教会主日学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£300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主日下午租金</a:t>
                      </a:r>
                    </a:p>
                  </a:txBody>
                  <a:tcPr/>
                </a:tc>
              </a:tr>
              <a:tr h="601436">
                <a:tc>
                  <a:txBody>
                    <a:bodyPr/>
                    <a:lstStyle/>
                    <a:p>
                      <a:r>
                        <a:t>社区中心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£200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周一至周五租金</a:t>
                      </a:r>
                    </a:p>
                  </a:txBody>
                  <a:tcPr/>
                </a:tc>
              </a:tr>
              <a:tr h="601436">
                <a:tc>
                  <a:txBody>
                    <a:bodyPr/>
                    <a:lstStyle/>
                    <a:p>
                      <a:r>
                        <a:t>音乐教室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£100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周一至周五租金</a:t>
                      </a:r>
                    </a:p>
                  </a:txBody>
                  <a:tcPr/>
                </a:tc>
              </a:tr>
              <a:tr h="601436">
                <a:tc>
                  <a:txBody>
                    <a:bodyPr/>
                    <a:lstStyle/>
                    <a:p>
                      <a:r>
                        <a:t>青年俱乐部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£100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周一至周五租金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4"/>
          <p:cNvSpPr>
            <a:spLocks noGrp="1"/>
          </p:cNvSpPr>
          <p:nvPr/>
        </p:nvSpPr>
        <p:spPr>
          <a:xfrm>
            <a:off x="7762875" y="1323975"/>
            <a:ext cx="3429000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150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50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每月估算合计</a:t>
            </a:r>
            <a:endParaRPr sz="1500" b="0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" name="Rectangle 5"/>
          <p:cNvSpPr>
            <a:spLocks noGrp="1"/>
          </p:cNvSpPr>
          <p:nvPr/>
        </p:nvSpPr>
        <p:spPr>
          <a:xfrm>
            <a:off x="7762875" y="1743075"/>
            <a:ext cx="3429000" cy="704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36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36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£3,078</a:t>
            </a:r>
            <a:endParaRPr sz="360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" name="Rectangle 6"/>
          <p:cNvSpPr>
            <a:spLocks noGrp="1"/>
          </p:cNvSpPr>
          <p:nvPr/>
        </p:nvSpPr>
        <p:spPr>
          <a:xfrm>
            <a:off x="7762875" y="2914650"/>
            <a:ext cx="34290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424"/>
          </a:bodyPr>
          <a:lstStyle/>
          <a:p>
            <a:pPr algn="ctr">
              <a:buNone/>
              <a:defRPr sz="165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65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管理公司</a:t>
            </a:r>
            <a:endParaRPr sz="1650" b="1">
              <a:solidFill>
                <a:srgbClr val="2B648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" name="Rectangle 7"/>
          <p:cNvSpPr>
            <a:spLocks noGrp="1"/>
          </p:cNvSpPr>
          <p:nvPr/>
        </p:nvSpPr>
        <p:spPr>
          <a:xfrm>
            <a:off x="7762875" y="3333750"/>
            <a:ext cx="3429000" cy="1000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1425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425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管理费 10%</a:t>
            </a:r>
            <a:endParaRPr sz="1425" b="0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>
              <a:buNone/>
              <a:defRPr sz="1425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425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每月向BCEC提交租金、</a:t>
            </a:r>
            <a:endParaRPr sz="1425" b="0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>
              <a:buNone/>
              <a:defRPr sz="1425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425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费用及完整帐目</a:t>
            </a:r>
            <a:endParaRPr sz="1425" b="0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" name="Rectangle 8"/>
          <p:cNvSpPr>
            <a:spLocks noGrp="1"/>
          </p:cNvSpPr>
          <p:nvPr/>
        </p:nvSpPr>
        <p:spPr>
          <a:xfrm>
            <a:off x="7762875" y="4486275"/>
            <a:ext cx="34290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424"/>
          </a:bodyPr>
          <a:lstStyle/>
          <a:p>
            <a:pPr algn="ctr">
              <a:buNone/>
              <a:defRPr sz="165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65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奉献流程</a:t>
            </a:r>
            <a:endParaRPr sz="1650" b="1">
              <a:solidFill>
                <a:srgbClr val="2B648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" name="Rectangle 9"/>
          <p:cNvSpPr>
            <a:spLocks noGrp="1"/>
          </p:cNvSpPr>
          <p:nvPr/>
        </p:nvSpPr>
        <p:spPr>
          <a:xfrm>
            <a:off x="7762875" y="4867275"/>
            <a:ext cx="34290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1425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425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主日奉献及建堂基金直接交付BCEC</a:t>
            </a:r>
            <a:endParaRPr sz="1425" b="0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3" name="Page number background 9"/>
          <p:cNvSpPr>
            <a:spLocks noGrp="1"/>
          </p:cNvSpPr>
          <p:nvPr/>
        </p:nvSpPr>
        <p:spPr>
          <a:xfrm>
            <a:off x="11096625" y="247650"/>
            <a:ext cx="762000" cy="51435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</p:sp>
      <p:sp>
        <p:nvSpPr>
          <p:cNvPr id="14" name="Page number 9"/>
          <p:cNvSpPr>
            <a:spLocks noGrp="1"/>
          </p:cNvSpPr>
          <p:nvPr/>
        </p:nvSpPr>
        <p:spPr>
          <a:xfrm>
            <a:off x="11220450" y="36195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 0"/>
          <p:cNvSpPr>
            <a:spLocks noGrp="1"/>
          </p:cNvSpPr>
          <p:nvPr/>
        </p:nvSpPr>
        <p:spPr>
          <a:xfrm>
            <a:off x="164592" y="201168"/>
            <a:ext cx="11704320" cy="43891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500" b="1">
                <a:solidFill>
                  <a:srgbClr val="092B4B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Kingdom Hall | </a:t>
            </a:r>
            <a:r>
              <a:rPr sz="2500" b="1">
                <a:solidFill>
                  <a:srgbClr val="092B4B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购堂后年度营运费用初步预算</a:t>
            </a:r>
            <a:endParaRPr sz="2500" b="1">
              <a:solidFill>
                <a:srgbClr val="092B4B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3" name="Text 1"/>
          <p:cNvSpPr>
            <a:spLocks noGrp="1"/>
          </p:cNvSpPr>
          <p:nvPr/>
        </p:nvSpPr>
        <p:spPr>
          <a:xfrm>
            <a:off x="164592" y="777240"/>
            <a:ext cx="10058400" cy="2286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100">
                <a:solidFill>
                  <a:srgbClr val="58718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按约 3,600 sq ft 教堂用途估算 · 英镑 GBP · 非正式报价</a:t>
            </a:r>
            <a:endParaRPr sz="1100"/>
          </a:p>
        </p:txBody>
      </p:sp>
      <p:sp>
        <p:nvSpPr>
          <p:cNvPr id="4" name="Text 2"/>
          <p:cNvSpPr>
            <a:spLocks noGrp="1"/>
          </p:cNvSpPr>
          <p:nvPr/>
        </p:nvSpPr>
        <p:spPr>
          <a:xfrm>
            <a:off x="283210" y="1508760"/>
            <a:ext cx="5486400" cy="32004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400"/>
              <a:t>费用类别</a:t>
            </a:r>
            <a:endParaRPr sz="1400"/>
          </a:p>
        </p:txBody>
      </p:sp>
      <p:sp>
        <p:nvSpPr>
          <p:cNvPr id="5" name="Text 3"/>
          <p:cNvSpPr>
            <a:spLocks noGrp="1"/>
          </p:cNvSpPr>
          <p:nvPr/>
        </p:nvSpPr>
        <p:spPr>
          <a:xfrm>
            <a:off x="6126480" y="1508760"/>
            <a:ext cx="1143000" cy="32004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r">
              <a:buNone/>
            </a:pPr>
            <a:r>
              <a:rPr sz="1400"/>
              <a:t>预计每年</a:t>
            </a:r>
            <a:endParaRPr sz="1400"/>
          </a:p>
        </p:txBody>
      </p:sp>
      <p:sp>
        <p:nvSpPr>
          <p:cNvPr id="6" name="Shape 4"/>
          <p:cNvSpPr>
            <a:spLocks noGrp="1"/>
          </p:cNvSpPr>
          <p:nvPr/>
        </p:nvSpPr>
        <p:spPr>
          <a:xfrm>
            <a:off x="283464" y="1847088"/>
            <a:ext cx="6995160" cy="0"/>
          </a:xfrm>
          <a:prstGeom prst="line">
            <a:avLst/>
          </a:prstGeom>
          <a:noFill/>
          <a:ln w="12700">
            <a:solidFill>
              <a:srgbClr val="D5E0EB"/>
            </a:solidFill>
            <a:prstDash val="solid"/>
          </a:ln>
        </p:spPr>
      </p:sp>
      <p:sp>
        <p:nvSpPr>
          <p:cNvPr id="7" name="Text 5"/>
          <p:cNvSpPr>
            <a:spLocks noGrp="1"/>
          </p:cNvSpPr>
          <p:nvPr/>
        </p:nvSpPr>
        <p:spPr>
          <a:xfrm>
            <a:off x="329184" y="1938528"/>
            <a:ext cx="5394960" cy="29260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300">
                <a:solidFill>
                  <a:srgbClr val="092B4B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电费、燃气及供暖</a:t>
            </a:r>
            <a:endParaRPr sz="1300"/>
          </a:p>
        </p:txBody>
      </p:sp>
      <p:sp>
        <p:nvSpPr>
          <p:cNvPr id="8" name="Text 6"/>
          <p:cNvSpPr>
            <a:spLocks noGrp="1"/>
          </p:cNvSpPr>
          <p:nvPr/>
        </p:nvSpPr>
        <p:spPr>
          <a:xfrm>
            <a:off x="5623560" y="1938528"/>
            <a:ext cx="1645920" cy="29260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r">
              <a:buNone/>
            </a:pPr>
            <a:r>
              <a:rPr sz="1300">
                <a:solidFill>
                  <a:srgbClr val="092B4B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£3,000 – £6,000</a:t>
            </a:r>
            <a:endParaRPr sz="1300"/>
          </a:p>
        </p:txBody>
      </p:sp>
      <p:sp>
        <p:nvSpPr>
          <p:cNvPr id="9" name="Shape 7"/>
          <p:cNvSpPr>
            <a:spLocks noGrp="1"/>
          </p:cNvSpPr>
          <p:nvPr/>
        </p:nvSpPr>
        <p:spPr>
          <a:xfrm>
            <a:off x="283464" y="2313432"/>
            <a:ext cx="6995160" cy="0"/>
          </a:xfrm>
          <a:prstGeom prst="line">
            <a:avLst/>
          </a:prstGeom>
          <a:noFill/>
          <a:ln w="10160">
            <a:solidFill>
              <a:srgbClr val="D5E0EB"/>
            </a:solidFill>
            <a:prstDash val="solid"/>
          </a:ln>
        </p:spPr>
      </p:sp>
      <p:sp>
        <p:nvSpPr>
          <p:cNvPr id="10" name="Text 8"/>
          <p:cNvSpPr>
            <a:spLocks noGrp="1"/>
          </p:cNvSpPr>
          <p:nvPr/>
        </p:nvSpPr>
        <p:spPr>
          <a:xfrm>
            <a:off x="329184" y="2423160"/>
            <a:ext cx="5394960" cy="29260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300">
                <a:solidFill>
                  <a:srgbClr val="092B4B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水费及污水费</a:t>
            </a:r>
            <a:endParaRPr sz="1300"/>
          </a:p>
        </p:txBody>
      </p:sp>
      <p:sp>
        <p:nvSpPr>
          <p:cNvPr id="11" name="Text 9"/>
          <p:cNvSpPr>
            <a:spLocks noGrp="1"/>
          </p:cNvSpPr>
          <p:nvPr/>
        </p:nvSpPr>
        <p:spPr>
          <a:xfrm>
            <a:off x="5623560" y="2423160"/>
            <a:ext cx="1645920" cy="29260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r">
              <a:buNone/>
            </a:pPr>
            <a:r>
              <a:rPr sz="1300">
                <a:solidFill>
                  <a:srgbClr val="092B4B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£500 – £1,000</a:t>
            </a:r>
            <a:endParaRPr sz="1300"/>
          </a:p>
        </p:txBody>
      </p:sp>
      <p:sp>
        <p:nvSpPr>
          <p:cNvPr id="12" name="Shape 10"/>
          <p:cNvSpPr>
            <a:spLocks noGrp="1"/>
          </p:cNvSpPr>
          <p:nvPr/>
        </p:nvSpPr>
        <p:spPr>
          <a:xfrm>
            <a:off x="283464" y="2798064"/>
            <a:ext cx="6995160" cy="0"/>
          </a:xfrm>
          <a:prstGeom prst="line">
            <a:avLst/>
          </a:prstGeom>
          <a:noFill/>
          <a:ln w="10160">
            <a:solidFill>
              <a:srgbClr val="D5E0EB"/>
            </a:solidFill>
            <a:prstDash val="solid"/>
          </a:ln>
        </p:spPr>
      </p:sp>
      <p:sp>
        <p:nvSpPr>
          <p:cNvPr id="13" name="Text 11"/>
          <p:cNvSpPr>
            <a:spLocks noGrp="1"/>
          </p:cNvSpPr>
          <p:nvPr/>
        </p:nvSpPr>
        <p:spPr>
          <a:xfrm>
            <a:off x="329184" y="2907792"/>
            <a:ext cx="5394960" cy="29260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300">
                <a:solidFill>
                  <a:srgbClr val="092B4B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建筑物</a:t>
            </a:r>
            <a:r>
              <a:rPr sz="1300"/>
              <a:t>保险费</a:t>
            </a:r>
            <a:endParaRPr sz="1300"/>
          </a:p>
          <a:p>
            <a:pPr marL="0" indent="0">
              <a:buNone/>
            </a:pPr>
            <a:endParaRPr sz="1300"/>
          </a:p>
        </p:txBody>
      </p:sp>
      <p:sp>
        <p:nvSpPr>
          <p:cNvPr id="14" name="Text 12"/>
          <p:cNvSpPr>
            <a:spLocks noGrp="1"/>
          </p:cNvSpPr>
          <p:nvPr/>
        </p:nvSpPr>
        <p:spPr>
          <a:xfrm>
            <a:off x="5623560" y="2907792"/>
            <a:ext cx="1645920" cy="29260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r">
              <a:buNone/>
            </a:pPr>
            <a:r>
              <a:rPr sz="1300">
                <a:solidFill>
                  <a:srgbClr val="092B4B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£1,500 – £2,000</a:t>
            </a:r>
            <a:endParaRPr sz="1300"/>
          </a:p>
        </p:txBody>
      </p:sp>
      <p:sp>
        <p:nvSpPr>
          <p:cNvPr id="15" name="Shape 13"/>
          <p:cNvSpPr>
            <a:spLocks noGrp="1"/>
          </p:cNvSpPr>
          <p:nvPr/>
        </p:nvSpPr>
        <p:spPr>
          <a:xfrm>
            <a:off x="283464" y="3282696"/>
            <a:ext cx="6995160" cy="0"/>
          </a:xfrm>
          <a:prstGeom prst="line">
            <a:avLst/>
          </a:prstGeom>
          <a:noFill/>
          <a:ln w="10160">
            <a:solidFill>
              <a:srgbClr val="D5E0EB"/>
            </a:solidFill>
            <a:prstDash val="solid"/>
          </a:ln>
        </p:spPr>
      </p:sp>
      <p:sp>
        <p:nvSpPr>
          <p:cNvPr id="16" name="Text 14"/>
          <p:cNvSpPr>
            <a:spLocks noGrp="1"/>
          </p:cNvSpPr>
          <p:nvPr/>
        </p:nvSpPr>
        <p:spPr>
          <a:xfrm>
            <a:off x="329184" y="3392424"/>
            <a:ext cx="5394960" cy="29260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endParaRPr sz="1300"/>
          </a:p>
        </p:txBody>
      </p:sp>
      <p:sp>
        <p:nvSpPr>
          <p:cNvPr id="17" name="Text 15"/>
          <p:cNvSpPr>
            <a:spLocks noGrp="1"/>
          </p:cNvSpPr>
          <p:nvPr/>
        </p:nvSpPr>
        <p:spPr>
          <a:xfrm>
            <a:off x="5623560" y="3392424"/>
            <a:ext cx="1645920" cy="29260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r">
              <a:buNone/>
            </a:pPr>
            <a:r>
              <a:rPr sz="1300">
                <a:solidFill>
                  <a:srgbClr val="092B4B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£</a:t>
            </a:r>
            <a:r>
              <a:rPr sz="1300">
                <a:solidFill>
                  <a:srgbClr val="092B4B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1</a:t>
            </a:r>
            <a:r>
              <a:rPr sz="1300">
                <a:solidFill>
                  <a:srgbClr val="092B4B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,</a:t>
            </a:r>
            <a:r>
              <a:rPr sz="1300">
                <a:solidFill>
                  <a:srgbClr val="092B4B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5</a:t>
            </a:r>
            <a:r>
              <a:rPr sz="1300">
                <a:solidFill>
                  <a:srgbClr val="092B4B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00 – £</a:t>
            </a:r>
            <a:r>
              <a:rPr sz="1300">
                <a:solidFill>
                  <a:srgbClr val="092B4B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2</a:t>
            </a:r>
            <a:r>
              <a:rPr sz="1300">
                <a:solidFill>
                  <a:srgbClr val="092B4B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,000</a:t>
            </a:r>
            <a:endParaRPr sz="1300"/>
          </a:p>
        </p:txBody>
      </p:sp>
      <p:sp>
        <p:nvSpPr>
          <p:cNvPr id="18" name="Shape 16"/>
          <p:cNvSpPr>
            <a:spLocks noGrp="1"/>
          </p:cNvSpPr>
          <p:nvPr/>
        </p:nvSpPr>
        <p:spPr>
          <a:xfrm>
            <a:off x="283464" y="3767328"/>
            <a:ext cx="6995160" cy="0"/>
          </a:xfrm>
          <a:prstGeom prst="line">
            <a:avLst/>
          </a:prstGeom>
          <a:noFill/>
          <a:ln w="10160">
            <a:solidFill>
              <a:srgbClr val="D5E0EB"/>
            </a:solidFill>
            <a:prstDash val="solid"/>
          </a:ln>
        </p:spPr>
      </p:sp>
      <p:sp>
        <p:nvSpPr>
          <p:cNvPr id="19" name="Text 17"/>
          <p:cNvSpPr>
            <a:spLocks noGrp="1"/>
          </p:cNvSpPr>
          <p:nvPr/>
        </p:nvSpPr>
        <p:spPr>
          <a:xfrm>
            <a:off x="329184" y="3877056"/>
            <a:ext cx="5394960" cy="29260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300">
                <a:solidFill>
                  <a:srgbClr val="092B4B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清洁、及消耗品</a:t>
            </a:r>
            <a:endParaRPr sz="1300"/>
          </a:p>
        </p:txBody>
      </p:sp>
      <p:sp>
        <p:nvSpPr>
          <p:cNvPr id="20" name="Text 18"/>
          <p:cNvSpPr>
            <a:spLocks noGrp="1"/>
          </p:cNvSpPr>
          <p:nvPr/>
        </p:nvSpPr>
        <p:spPr>
          <a:xfrm>
            <a:off x="5623560" y="3877056"/>
            <a:ext cx="1645920" cy="29260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r">
              <a:buNone/>
            </a:pPr>
            <a:r>
              <a:rPr sz="1300">
                <a:solidFill>
                  <a:srgbClr val="092B4B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£6,500 – £</a:t>
            </a:r>
            <a:r>
              <a:rPr sz="1300">
                <a:solidFill>
                  <a:srgbClr val="092B4B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7</a:t>
            </a:r>
            <a:r>
              <a:rPr sz="1300">
                <a:solidFill>
                  <a:srgbClr val="092B4B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,</a:t>
            </a:r>
            <a:r>
              <a:rPr sz="1300">
                <a:solidFill>
                  <a:srgbClr val="092B4B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5</a:t>
            </a:r>
            <a:r>
              <a:rPr sz="1300">
                <a:solidFill>
                  <a:srgbClr val="092B4B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00</a:t>
            </a:r>
            <a:endParaRPr sz="1300"/>
          </a:p>
        </p:txBody>
      </p:sp>
      <p:sp>
        <p:nvSpPr>
          <p:cNvPr id="21" name="Shape 19"/>
          <p:cNvSpPr>
            <a:spLocks noGrp="1"/>
          </p:cNvSpPr>
          <p:nvPr/>
        </p:nvSpPr>
        <p:spPr>
          <a:xfrm>
            <a:off x="283464" y="4251960"/>
            <a:ext cx="6995160" cy="0"/>
          </a:xfrm>
          <a:prstGeom prst="line">
            <a:avLst/>
          </a:prstGeom>
          <a:noFill/>
          <a:ln w="10160">
            <a:solidFill>
              <a:srgbClr val="D5E0EB"/>
            </a:solidFill>
            <a:prstDash val="solid"/>
          </a:ln>
        </p:spPr>
      </p:sp>
      <p:sp>
        <p:nvSpPr>
          <p:cNvPr id="22" name="Text 20"/>
          <p:cNvSpPr>
            <a:spLocks noGrp="1"/>
          </p:cNvSpPr>
          <p:nvPr/>
        </p:nvSpPr>
        <p:spPr>
          <a:xfrm>
            <a:off x="329184" y="4361688"/>
            <a:ext cx="5394960" cy="29260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300">
                <a:solidFill>
                  <a:srgbClr val="092B4B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消防、警报及法定安全检查</a:t>
            </a:r>
            <a:endParaRPr sz="1300"/>
          </a:p>
        </p:txBody>
      </p:sp>
      <p:sp>
        <p:nvSpPr>
          <p:cNvPr id="23" name="Text 21"/>
          <p:cNvSpPr>
            <a:spLocks noGrp="1"/>
          </p:cNvSpPr>
          <p:nvPr/>
        </p:nvSpPr>
        <p:spPr>
          <a:xfrm>
            <a:off x="5623560" y="4361688"/>
            <a:ext cx="1645920" cy="29260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r">
              <a:buNone/>
            </a:pPr>
            <a:r>
              <a:rPr sz="1300">
                <a:solidFill>
                  <a:srgbClr val="092B4B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£800</a:t>
            </a:r>
            <a:endParaRPr sz="1300"/>
          </a:p>
        </p:txBody>
      </p:sp>
      <p:sp>
        <p:nvSpPr>
          <p:cNvPr id="24" name="Shape 22"/>
          <p:cNvSpPr>
            <a:spLocks noGrp="1"/>
          </p:cNvSpPr>
          <p:nvPr/>
        </p:nvSpPr>
        <p:spPr>
          <a:xfrm>
            <a:off x="283464" y="4736592"/>
            <a:ext cx="6995160" cy="0"/>
          </a:xfrm>
          <a:prstGeom prst="line">
            <a:avLst/>
          </a:prstGeom>
          <a:noFill/>
          <a:ln w="10160">
            <a:solidFill>
              <a:srgbClr val="D5E0EB"/>
            </a:solidFill>
            <a:prstDash val="solid"/>
          </a:ln>
        </p:spPr>
      </p:sp>
      <p:sp>
        <p:nvSpPr>
          <p:cNvPr id="25" name="Text 23"/>
          <p:cNvSpPr>
            <a:spLocks noGrp="1"/>
          </p:cNvSpPr>
          <p:nvPr/>
        </p:nvSpPr>
        <p:spPr>
          <a:xfrm>
            <a:off x="329184" y="4846320"/>
            <a:ext cx="5394960" cy="29260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300">
                <a:solidFill>
                  <a:srgbClr val="092B4B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网络、电话</a:t>
            </a:r>
            <a:endParaRPr sz="1300"/>
          </a:p>
        </p:txBody>
      </p:sp>
      <p:sp>
        <p:nvSpPr>
          <p:cNvPr id="26" name="Text 24"/>
          <p:cNvSpPr>
            <a:spLocks noGrp="1"/>
          </p:cNvSpPr>
          <p:nvPr/>
        </p:nvSpPr>
        <p:spPr>
          <a:xfrm>
            <a:off x="5623560" y="4846320"/>
            <a:ext cx="1645920" cy="29260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r">
              <a:buNone/>
            </a:pPr>
            <a:r>
              <a:rPr sz="1300">
                <a:solidFill>
                  <a:srgbClr val="092B4B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£400 </a:t>
            </a:r>
            <a:r>
              <a:rPr sz="1300">
                <a:solidFill>
                  <a:srgbClr val="092B4B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– </a:t>
            </a:r>
            <a:r>
              <a:rPr sz="1300">
                <a:solidFill>
                  <a:srgbClr val="092B4B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£500</a:t>
            </a:r>
            <a:endParaRPr sz="1300"/>
          </a:p>
        </p:txBody>
      </p:sp>
      <p:sp>
        <p:nvSpPr>
          <p:cNvPr id="27" name="Shape 25"/>
          <p:cNvSpPr>
            <a:spLocks noGrp="1"/>
          </p:cNvSpPr>
          <p:nvPr/>
        </p:nvSpPr>
        <p:spPr>
          <a:xfrm>
            <a:off x="7726680" y="1234440"/>
            <a:ext cx="4114800" cy="2423160"/>
          </a:xfrm>
          <a:prstGeom prst="roundRect">
            <a:avLst>
              <a:gd name="adj" fmla="val 5283"/>
            </a:avLst>
          </a:prstGeom>
          <a:solidFill>
            <a:srgbClr val="E8F2FB"/>
          </a:solidFill>
          <a:ln w="12700">
            <a:solidFill>
              <a:srgbClr val="D0E1F0"/>
            </a:solidFill>
            <a:prstDash val="solid"/>
          </a:ln>
        </p:spPr>
      </p:sp>
      <p:sp>
        <p:nvSpPr>
          <p:cNvPr id="28" name="Text 26"/>
          <p:cNvSpPr>
            <a:spLocks noGrp="1"/>
          </p:cNvSpPr>
          <p:nvPr/>
        </p:nvSpPr>
        <p:spPr>
          <a:xfrm>
            <a:off x="8001000" y="1664208"/>
            <a:ext cx="3474720" cy="34747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700"/>
              <a:t>年度营运费用合计</a:t>
            </a:r>
            <a:endParaRPr sz="1700"/>
          </a:p>
        </p:txBody>
      </p:sp>
      <p:sp>
        <p:nvSpPr>
          <p:cNvPr id="29" name="Text 27"/>
          <p:cNvSpPr>
            <a:spLocks noGrp="1"/>
          </p:cNvSpPr>
          <p:nvPr/>
        </p:nvSpPr>
        <p:spPr>
          <a:xfrm>
            <a:off x="8001000" y="2130552"/>
            <a:ext cx="3657600" cy="4572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400" b="1">
                <a:solidFill>
                  <a:srgbClr val="247EB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£1</a:t>
            </a:r>
            <a:r>
              <a:rPr sz="2400" b="1">
                <a:solidFill>
                  <a:srgbClr val="247EB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4</a:t>
            </a:r>
            <a:r>
              <a:rPr sz="2400" b="1">
                <a:solidFill>
                  <a:srgbClr val="247EB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,</a:t>
            </a:r>
            <a:r>
              <a:rPr sz="2400" b="1">
                <a:solidFill>
                  <a:srgbClr val="247EB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2</a:t>
            </a:r>
            <a:r>
              <a:rPr sz="2400" b="1">
                <a:solidFill>
                  <a:srgbClr val="247EB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00 – £</a:t>
            </a:r>
            <a:r>
              <a:rPr sz="2400" b="1">
                <a:solidFill>
                  <a:srgbClr val="247EB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19</a:t>
            </a:r>
            <a:r>
              <a:rPr sz="2400" b="1">
                <a:solidFill>
                  <a:srgbClr val="247EB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,800</a:t>
            </a:r>
            <a:endParaRPr sz="2400"/>
          </a:p>
        </p:txBody>
      </p:sp>
      <p:sp>
        <p:nvSpPr>
          <p:cNvPr id="30" name="Text 28"/>
          <p:cNvSpPr>
            <a:spLocks noGrp="1"/>
          </p:cNvSpPr>
          <p:nvPr/>
        </p:nvSpPr>
        <p:spPr>
          <a:xfrm>
            <a:off x="8001000" y="2852928"/>
            <a:ext cx="3474720" cy="32004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500">
                <a:solidFill>
                  <a:srgbClr val="58718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约 £1,317 – £2,067 / 月</a:t>
            </a:r>
            <a:endParaRPr sz="1500"/>
          </a:p>
        </p:txBody>
      </p:sp>
      <p:sp>
        <p:nvSpPr>
          <p:cNvPr id="31" name="Shape 29"/>
          <p:cNvSpPr>
            <a:spLocks noGrp="1"/>
          </p:cNvSpPr>
          <p:nvPr/>
        </p:nvSpPr>
        <p:spPr>
          <a:xfrm>
            <a:off x="146304" y="5742432"/>
            <a:ext cx="11704320" cy="0"/>
          </a:xfrm>
          <a:prstGeom prst="line">
            <a:avLst/>
          </a:prstGeom>
          <a:noFill/>
          <a:ln w="12700">
            <a:solidFill>
              <a:srgbClr val="D5E0EB"/>
            </a:solidFill>
            <a:prstDash val="solid"/>
          </a:ln>
        </p:spPr>
      </p:sp>
      <p:sp>
        <p:nvSpPr>
          <p:cNvPr id="32" name="Text 30"/>
          <p:cNvSpPr>
            <a:spLocks noGrp="1"/>
          </p:cNvSpPr>
          <p:nvPr/>
        </p:nvSpPr>
        <p:spPr>
          <a:xfrm>
            <a:off x="210312" y="6053328"/>
            <a:ext cx="11612880" cy="32004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300"/>
              <a:t>需要确认：实际能源帐单、保险报价、维修状况。</a:t>
            </a:r>
            <a:endParaRPr sz="1300"/>
          </a:p>
        </p:txBody>
      </p:sp>
      <p:sp>
        <p:nvSpPr>
          <p:cNvPr id="33" name="Text 31"/>
          <p:cNvSpPr>
            <a:spLocks noGrp="1"/>
          </p:cNvSpPr>
          <p:nvPr/>
        </p:nvSpPr>
        <p:spPr>
          <a:xfrm>
            <a:off x="210312" y="6437376"/>
            <a:ext cx="11612880" cy="20116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900">
                <a:solidFill>
                  <a:srgbClr val="58718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注：不包括一次性装修／大型结构维修；所有金额为初步估算。</a:t>
            </a:r>
            <a:endParaRPr sz="900"/>
          </a:p>
        </p:txBody>
      </p:sp>
      <p:sp>
        <p:nvSpPr>
          <p:cNvPr id="34" name="Text 17"/>
          <p:cNvSpPr>
            <a:spLocks noGrp="1"/>
          </p:cNvSpPr>
          <p:nvPr/>
        </p:nvSpPr>
        <p:spPr>
          <a:xfrm>
            <a:off x="312674" y="3358261"/>
            <a:ext cx="5394960" cy="29260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300"/>
              <a:t>管理费</a:t>
            </a:r>
            <a:endParaRPr sz="1300"/>
          </a:p>
        </p:txBody>
      </p:sp>
      <p:sp>
        <p:nvSpPr>
          <p:cNvPr id="36" name="Page number 9"/>
          <p:cNvSpPr>
            <a:spLocks noGrp="1"/>
          </p:cNvSpPr>
          <p:nvPr/>
        </p:nvSpPr>
        <p:spPr>
          <a:xfrm>
            <a:off x="11220450" y="36195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2" name="top-gold-rule"/>
          <p:cNvSpPr>
            <a:spLocks noGrp="1"/>
          </p:cNvSpPr>
          <p:nvPr/>
        </p:nvSpPr>
        <p:spPr>
          <a:xfrm>
            <a:off x="0" y="0"/>
            <a:ext cx="12699968" cy="57150"/>
          </a:xfrm>
          <a:prstGeom prst="rect">
            <a:avLst/>
          </a:prstGeom>
          <a:solidFill>
            <a:srgbClr val="D9A719"/>
          </a:solidFill>
          <a:ln w="0">
            <a:noFill/>
            <a:prstDash val="solid"/>
          </a:ln>
        </p:spPr>
      </p:sp>
      <p:sp>
        <p:nvSpPr>
          <p:cNvPr id="2" name="title"/>
          <p:cNvSpPr>
            <a:spLocks noGrp="1"/>
          </p:cNvSpPr>
          <p:nvPr/>
        </p:nvSpPr>
        <p:spPr>
          <a:xfrm>
            <a:off x="457200" y="419100"/>
            <a:ext cx="8096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250" b="1">
                <a:solidFill>
                  <a:srgbClr val="17365D"/>
                </a:solidFill>
              </a:defRPr>
            </a:defPPr>
            <a:lvl1pPr>
              <a:buNone/>
              <a:defRPr sz="2250" b="1">
                <a:solidFill>
                  <a:srgbClr val="17365D"/>
                </a:solidFill>
              </a:defRPr>
            </a:lvl1pPr>
            <a:lvl2pPr>
              <a:buNone/>
              <a:defRPr sz="2250" b="1">
                <a:solidFill>
                  <a:srgbClr val="17365D"/>
                </a:solidFill>
              </a:defRPr>
            </a:lvl2pPr>
            <a:lvl3pPr>
              <a:buNone/>
              <a:defRPr sz="2250" b="1">
                <a:solidFill>
                  <a:srgbClr val="17365D"/>
                </a:solidFill>
              </a:defRPr>
            </a:lvl3pPr>
            <a:lvl4pPr>
              <a:buNone/>
              <a:defRPr sz="2250" b="1">
                <a:solidFill>
                  <a:srgbClr val="17365D"/>
                </a:solidFill>
              </a:defRPr>
            </a:lvl4pPr>
            <a:lvl5pPr>
              <a:buNone/>
              <a:defRPr sz="2250" b="1">
                <a:solidFill>
                  <a:srgbClr val="17365D"/>
                </a:solidFill>
              </a:defRPr>
            </a:lvl5pPr>
            <a:lvl6pPr>
              <a:buNone/>
              <a:defRPr sz="2250" b="1">
                <a:solidFill>
                  <a:srgbClr val="17365D"/>
                </a:solidFill>
              </a:defRPr>
            </a:lvl6pPr>
            <a:lvl7pPr>
              <a:buNone/>
              <a:defRPr sz="2250" b="1">
                <a:solidFill>
                  <a:srgbClr val="17365D"/>
                </a:solidFill>
              </a:defRPr>
            </a:lvl7pPr>
            <a:lvl8pPr>
              <a:buNone/>
              <a:defRPr sz="2250" b="1">
                <a:solidFill>
                  <a:srgbClr val="17365D"/>
                </a:solidFill>
              </a:defRPr>
            </a:lvl8pPr>
            <a:lvl9pPr>
              <a:buNone/>
              <a:defRPr sz="2250" b="1">
                <a:solidFill>
                  <a:srgbClr val="17365D"/>
                </a:solidFill>
              </a:defRPr>
            </a:lvl9pPr>
          </a:lstStyle>
          <a:p>
            <a:pPr>
              <a:buNone/>
              <a:defRPr sz="2250" b="1">
                <a:solidFill>
                  <a:srgbClr val="17365D"/>
                </a:solidFill>
              </a:defRPr>
            </a:pPr>
            <a:r>
              <a:t>天福堂购</a:t>
            </a:r>
            <a:r>
              <a:rPr sz="2250" b="1">
                <a:solidFill>
                  <a:srgbClr val="17365D"/>
                </a:solidFill>
              </a:rPr>
              <a:t>堂基金奉献承诺表</a:t>
            </a:r>
            <a:endParaRPr sz="2250" b="1">
              <a:solidFill>
                <a:srgbClr val="17365D"/>
              </a:solidFill>
            </a:endParaRPr>
          </a:p>
        </p:txBody>
      </p:sp>
      <p:sp>
        <p:nvSpPr>
          <p:cNvPr id="4" name="title-rule"/>
          <p:cNvSpPr>
            <a:spLocks noGrp="1"/>
          </p:cNvSpPr>
          <p:nvPr/>
        </p:nvSpPr>
        <p:spPr>
          <a:xfrm>
            <a:off x="476250" y="1438275"/>
            <a:ext cx="4572000" cy="19050"/>
          </a:xfrm>
          <a:prstGeom prst="rect">
            <a:avLst/>
          </a:prstGeom>
          <a:solidFill>
            <a:srgbClr val="8CA7BD"/>
          </a:solidFill>
          <a:ln w="0">
            <a:noFill/>
            <a:prstDash val="solid"/>
          </a:ln>
        </p:spPr>
      </p:sp>
      <p:sp>
        <p:nvSpPr>
          <p:cNvPr id="5" name="qr-card"/>
          <p:cNvSpPr>
            <a:spLocks noGrp="1"/>
          </p:cNvSpPr>
          <p:nvPr/>
        </p:nvSpPr>
        <p:spPr>
          <a:xfrm>
            <a:off x="1381125" y="1790700"/>
            <a:ext cx="3714750" cy="3714750"/>
          </a:xfrm>
          <a:prstGeom prst="roundRect">
            <a:avLst>
              <a:gd name="adj" fmla="val 3590"/>
            </a:avLst>
          </a:prstGeom>
          <a:solidFill>
            <a:srgbClr val="FFFFFF"/>
          </a:solidFill>
          <a:ln w="11430">
            <a:solidFill>
              <a:srgbClr val="D7E0E7"/>
            </a:solidFill>
            <a:prstDash val="solid"/>
          </a:ln>
        </p:spPr>
        <p:style>
          <a:lnRef idx="0">
            <a:srgbClr val="FFFFFF"/>
          </a:lnRef>
          <a:fillRef idx="0">
            <a:srgbClr val="FFFFFF"/>
          </a:fillRef>
          <a:effectRef idx="4">
            <a:srgbClr val="FFFFFF"/>
          </a:effectRef>
          <a:fontRef idx="major"/>
        </p:style>
      </p:sp>
      <p:sp>
        <p:nvSpPr>
          <p:cNvPr id="7" name="scan-instruction"/>
          <p:cNvSpPr>
            <a:spLocks noGrp="1"/>
          </p:cNvSpPr>
          <p:nvPr/>
        </p:nvSpPr>
        <p:spPr>
          <a:xfrm>
            <a:off x="5810250" y="2047875"/>
            <a:ext cx="5524500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1875" b="1">
                <a:solidFill>
                  <a:srgbClr val="17365D"/>
                </a:solidFill>
              </a:defRPr>
            </a:defPPr>
            <a:lvl1pPr>
              <a:buNone/>
              <a:defRPr sz="1875" b="1">
                <a:solidFill>
                  <a:srgbClr val="17365D"/>
                </a:solidFill>
              </a:defRPr>
            </a:lvl1pPr>
            <a:lvl2pPr>
              <a:buNone/>
              <a:defRPr sz="1875" b="1">
                <a:solidFill>
                  <a:srgbClr val="17365D"/>
                </a:solidFill>
              </a:defRPr>
            </a:lvl2pPr>
            <a:lvl3pPr>
              <a:buNone/>
              <a:defRPr sz="1875" b="1">
                <a:solidFill>
                  <a:srgbClr val="17365D"/>
                </a:solidFill>
              </a:defRPr>
            </a:lvl3pPr>
            <a:lvl4pPr>
              <a:buNone/>
              <a:defRPr sz="1875" b="1">
                <a:solidFill>
                  <a:srgbClr val="17365D"/>
                </a:solidFill>
              </a:defRPr>
            </a:lvl4pPr>
            <a:lvl5pPr>
              <a:buNone/>
              <a:defRPr sz="1875" b="1">
                <a:solidFill>
                  <a:srgbClr val="17365D"/>
                </a:solidFill>
              </a:defRPr>
            </a:lvl5pPr>
            <a:lvl6pPr>
              <a:buNone/>
              <a:defRPr sz="1875" b="1">
                <a:solidFill>
                  <a:srgbClr val="17365D"/>
                </a:solidFill>
              </a:defRPr>
            </a:lvl6pPr>
            <a:lvl7pPr>
              <a:buNone/>
              <a:defRPr sz="1875" b="1">
                <a:solidFill>
                  <a:srgbClr val="17365D"/>
                </a:solidFill>
              </a:defRPr>
            </a:lvl7pPr>
            <a:lvl8pPr>
              <a:buNone/>
              <a:defRPr sz="1875" b="1">
                <a:solidFill>
                  <a:srgbClr val="17365D"/>
                </a:solidFill>
              </a:defRPr>
            </a:lvl8pPr>
            <a:lvl9pPr>
              <a:buNone/>
              <a:defRPr sz="1875" b="1">
                <a:solidFill>
                  <a:srgbClr val="17365D"/>
                </a:solidFill>
              </a:defRPr>
            </a:lvl9pPr>
          </a:lstStyle>
          <a:p>
            <a:pPr>
              <a:buNone/>
              <a:defRPr sz="1875" b="1">
                <a:solidFill>
                  <a:srgbClr val="17365D"/>
                </a:solidFill>
              </a:defRPr>
            </a:pPr>
            <a:r>
              <a:rPr sz="1875" b="1">
                <a:solidFill>
                  <a:srgbClr val="17365D"/>
                </a:solidFill>
              </a:rPr>
              <a:t>请扫描 QR Code，开启天福堂网站并填写</a:t>
            </a:r>
            <a:r>
              <a:rPr sz="1875" b="1">
                <a:solidFill>
                  <a:srgbClr val="17365D"/>
                </a:solidFill>
              </a:rPr>
              <a:t>购</a:t>
            </a:r>
            <a:r>
              <a:rPr sz="1875" b="1">
                <a:solidFill>
                  <a:srgbClr val="17365D"/>
                </a:solidFill>
              </a:rPr>
              <a:t>堂基金奉献承诺表。</a:t>
            </a:r>
            <a:endParaRPr sz="1875" b="1">
              <a:solidFill>
                <a:srgbClr val="17365D"/>
              </a:solidFill>
            </a:endParaRPr>
          </a:p>
        </p:txBody>
      </p:sp>
      <p:sp>
        <p:nvSpPr>
          <p:cNvPr id="8" name="scan-instruction-en"/>
          <p:cNvSpPr>
            <a:spLocks noGrp="1"/>
          </p:cNvSpPr>
          <p:nvPr/>
        </p:nvSpPr>
        <p:spPr>
          <a:xfrm>
            <a:off x="5810250" y="3524250"/>
            <a:ext cx="52387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1350">
                <a:solidFill>
                  <a:srgbClr val="4D6478"/>
                </a:solidFill>
              </a:defRPr>
            </a:defPPr>
            <a:lvl1pPr>
              <a:buNone/>
              <a:defRPr sz="1350">
                <a:solidFill>
                  <a:srgbClr val="4D6478"/>
                </a:solidFill>
              </a:defRPr>
            </a:lvl1pPr>
            <a:lvl2pPr>
              <a:buNone/>
              <a:defRPr sz="1350">
                <a:solidFill>
                  <a:srgbClr val="4D6478"/>
                </a:solidFill>
              </a:defRPr>
            </a:lvl2pPr>
            <a:lvl3pPr>
              <a:buNone/>
              <a:defRPr sz="1350">
                <a:solidFill>
                  <a:srgbClr val="4D6478"/>
                </a:solidFill>
              </a:defRPr>
            </a:lvl3pPr>
            <a:lvl4pPr>
              <a:buNone/>
              <a:defRPr sz="1350">
                <a:solidFill>
                  <a:srgbClr val="4D6478"/>
                </a:solidFill>
              </a:defRPr>
            </a:lvl4pPr>
            <a:lvl5pPr>
              <a:buNone/>
              <a:defRPr sz="1350">
                <a:solidFill>
                  <a:srgbClr val="4D6478"/>
                </a:solidFill>
              </a:defRPr>
            </a:lvl5pPr>
            <a:lvl6pPr>
              <a:buNone/>
              <a:defRPr sz="1350">
                <a:solidFill>
                  <a:srgbClr val="4D6478"/>
                </a:solidFill>
              </a:defRPr>
            </a:lvl6pPr>
            <a:lvl7pPr>
              <a:buNone/>
              <a:defRPr sz="1350">
                <a:solidFill>
                  <a:srgbClr val="4D6478"/>
                </a:solidFill>
              </a:defRPr>
            </a:lvl7pPr>
            <a:lvl8pPr>
              <a:buNone/>
              <a:defRPr sz="1350">
                <a:solidFill>
                  <a:srgbClr val="4D6478"/>
                </a:solidFill>
              </a:defRPr>
            </a:lvl8pPr>
            <a:lvl9pPr>
              <a:buNone/>
              <a:defRPr sz="1350">
                <a:solidFill>
                  <a:srgbClr val="4D6478"/>
                </a:solidFill>
              </a:defRPr>
            </a:lvl9pPr>
          </a:lstStyle>
          <a:p>
            <a:pPr>
              <a:buNone/>
              <a:defRPr sz="1350">
                <a:solidFill>
                  <a:srgbClr val="4D6478"/>
                </a:solidFill>
              </a:defRPr>
            </a:pPr>
            <a:r>
              <a:rPr sz="1600" b="1">
                <a:solidFill>
                  <a:srgbClr val="4D6478"/>
                </a:solidFill>
              </a:rPr>
              <a:t>请使用手机</a:t>
            </a:r>
            <a:r>
              <a:rPr sz="1600" b="1">
                <a:solidFill>
                  <a:srgbClr val="4D6478"/>
                </a:solidFill>
              </a:rPr>
              <a:t>QR</a:t>
            </a:r>
            <a:r>
              <a:rPr sz="1600" b="1">
                <a:solidFill>
                  <a:srgbClr val="4D6478"/>
                </a:solidFill>
              </a:rPr>
              <a:t> Code </a:t>
            </a:r>
            <a:r>
              <a:rPr sz="1600" b="1">
                <a:solidFill>
                  <a:srgbClr val="4D6478"/>
                </a:solidFill>
              </a:rPr>
              <a:t>相机扫描。</a:t>
            </a:r>
            <a:endParaRPr sz="1600" b="1">
              <a:solidFill>
                <a:srgbClr val="4D6478"/>
              </a:solidFill>
            </a:endParaRPr>
          </a:p>
        </p:txBody>
      </p:sp>
      <p:sp>
        <p:nvSpPr>
          <p:cNvPr id="9" name="website-link"/>
          <p:cNvSpPr>
            <a:spLocks noGrp="1"/>
          </p:cNvSpPr>
          <p:nvPr/>
        </p:nvSpPr>
        <p:spPr>
          <a:xfrm>
            <a:off x="5810250" y="4629150"/>
            <a:ext cx="4476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/>
          <a:p>
            <a:r>
              <a:rPr sz="1700" b="1" u="sng">
                <a:solidFill>
                  <a:srgbClr val="8C2D78"/>
                </a:solidFill>
                <a:latin typeface="Arial" panose="020B0604020202020204"/>
                <a:ea typeface="Arial" panose="020B0604020202020204"/>
                <a:cs typeface="Arial" panose="020B0604020202020204"/>
                <a:hlinkClick r:id="rId1"/>
              </a:rPr>
              <a:t>https://tianfu-church.org/</a:t>
            </a:r>
            <a:endParaRPr sz="1700" b="1" u="sng">
              <a:solidFill>
                <a:srgbClr val="8C2D78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" name="privacy-note"/>
          <p:cNvSpPr>
            <a:spLocks noGrp="1"/>
          </p:cNvSpPr>
          <p:nvPr/>
        </p:nvSpPr>
        <p:spPr>
          <a:xfrm>
            <a:off x="5810250" y="5191125"/>
            <a:ext cx="53340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1050">
                <a:solidFill>
                  <a:srgbClr val="667785"/>
                </a:solidFill>
              </a:defRPr>
            </a:defPPr>
            <a:lvl1pPr>
              <a:buNone/>
              <a:defRPr sz="1050">
                <a:solidFill>
                  <a:srgbClr val="667785"/>
                </a:solidFill>
              </a:defRPr>
            </a:lvl1pPr>
            <a:lvl2pPr>
              <a:buNone/>
              <a:defRPr sz="1050">
                <a:solidFill>
                  <a:srgbClr val="667785"/>
                </a:solidFill>
              </a:defRPr>
            </a:lvl2pPr>
            <a:lvl3pPr>
              <a:buNone/>
              <a:defRPr sz="1050">
                <a:solidFill>
                  <a:srgbClr val="667785"/>
                </a:solidFill>
              </a:defRPr>
            </a:lvl3pPr>
            <a:lvl4pPr>
              <a:buNone/>
              <a:defRPr sz="1050">
                <a:solidFill>
                  <a:srgbClr val="667785"/>
                </a:solidFill>
              </a:defRPr>
            </a:lvl4pPr>
            <a:lvl5pPr>
              <a:buNone/>
              <a:defRPr sz="1050">
                <a:solidFill>
                  <a:srgbClr val="667785"/>
                </a:solidFill>
              </a:defRPr>
            </a:lvl5pPr>
            <a:lvl6pPr>
              <a:buNone/>
              <a:defRPr sz="1050">
                <a:solidFill>
                  <a:srgbClr val="667785"/>
                </a:solidFill>
              </a:defRPr>
            </a:lvl6pPr>
            <a:lvl7pPr>
              <a:buNone/>
              <a:defRPr sz="1050">
                <a:solidFill>
                  <a:srgbClr val="667785"/>
                </a:solidFill>
              </a:defRPr>
            </a:lvl7pPr>
            <a:lvl8pPr>
              <a:buNone/>
              <a:defRPr sz="1050">
                <a:solidFill>
                  <a:srgbClr val="667785"/>
                </a:solidFill>
              </a:defRPr>
            </a:lvl8pPr>
            <a:lvl9pPr>
              <a:buNone/>
              <a:defRPr sz="1050">
                <a:solidFill>
                  <a:srgbClr val="667785"/>
                </a:solidFill>
              </a:defRPr>
            </a:lvl9pPr>
          </a:lstStyle>
          <a:p>
            <a:pPr>
              <a:buNone/>
              <a:defRPr sz="1050">
                <a:solidFill>
                  <a:srgbClr val="667785"/>
                </a:solidFill>
              </a:defRPr>
            </a:pPr>
            <a:r>
              <a:rPr sz="1600" b="1">
                <a:solidFill>
                  <a:srgbClr val="667785"/>
                </a:solidFill>
              </a:rPr>
              <a:t>请依表格指示填写并提交。个人资料只供建堂基金及教会财务记录使用。</a:t>
            </a:r>
            <a:endParaRPr sz="1600" b="1">
              <a:solidFill>
                <a:srgbClr val="667785"/>
              </a:solidFill>
            </a:endParaRPr>
          </a:p>
        </p:txBody>
      </p:sp>
      <p:sp>
        <p:nvSpPr>
          <p:cNvPr id="36" name="Page number 9"/>
          <p:cNvSpPr>
            <a:spLocks noGrp="1"/>
          </p:cNvSpPr>
          <p:nvPr/>
        </p:nvSpPr>
        <p:spPr>
          <a:xfrm>
            <a:off x="11220450" y="36195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025" y="1790700"/>
            <a:ext cx="3714750" cy="37147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2510</Words>
  <Application>WPS Presentation</Application>
  <PresentationFormat>Converted Presentation</PresentationFormat>
  <Paragraphs>583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2" baseType="lpstr">
      <vt:lpstr>Arial</vt:lpstr>
      <vt:lpstr>SimSun</vt:lpstr>
      <vt:lpstr>Wingdings</vt:lpstr>
      <vt:lpstr>Arial</vt:lpstr>
      <vt:lpstr>Noto Sans TC</vt:lpstr>
      <vt:lpstr>Microsoft YaHei</vt:lpstr>
      <vt:lpstr>Arial Unicode MS</vt:lpstr>
      <vt:lpstr>Aptos</vt:lpstr>
      <vt:lpstr>Segoe UI</vt:lpstr>
      <vt:lpstr>ChatGPT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Lawrence Lu</cp:lastModifiedBy>
  <cp:revision>2</cp:revision>
  <dcterms:created xsi:type="dcterms:W3CDTF">2026-10-22T19:01:00Z</dcterms:created>
  <dcterms:modified xsi:type="dcterms:W3CDTF">2026-10-23T05:55:15Z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95A105583E9649E0ACAD4358A60DFCEA_12</vt:lpwstr>
  </property>
  <property fmtid="{D5CDD505-2E9C-101B-9397-08002B2CF9AE}" pid="3" name="KSOProductBuildVer">
    <vt:lpwstr>1033-12.1.0.29162</vt:lpwstr>
  </property>
</Properties>
</file>