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人數</c:f>
              <c:strCache>
                <c:ptCount val="1"/>
                <c:pt idx="0">
                  <c:v>人数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E2B84E"/>
              </a:solidFill>
              <a:ln w="14288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5E96BC"/>
              </a:solidFill>
              <a:ln w="14288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A65AA0"/>
              </a:solidFill>
              <a:ln w="14288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1"/>
              <c:layout>
                <c:manualLayout>
                  <c:x val="-0.0792483632629085"/>
                  <c:y val="0.06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196078431373"/>
                      <c:h val="0.260933333333333"/>
                    </c:manualLayout>
                  </c15:layout>
                </c:ext>
              </c:extLst>
            </c:dLbl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'Chart Data'!$A$2:$A$4</c:f>
              <c:strCache>
                <c:ptCount val="3"/>
                <c:pt idx="0">
                  <c:v>主日学学生</c:v>
                </c:pt>
                <c:pt idx="1">
                  <c:v>同工</c:v>
                </c:pt>
                <c:pt idx="2">
                  <c:v>非同工会众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25</c:v>
                </c:pt>
                <c:pt idx="1">
                  <c:v>30</c:v>
                </c:pt>
                <c:pt idx="2">
                  <c:v>69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270"/>
      </c:pieChart>
      <c:spPr>
        <a:solidFill>
          <a:srgbClr val="F8FAFB"/>
        </a:solidFill>
        <a:ln w="0">
          <a:solidFill>
            <a:srgbClr val="F8FAFB"/>
          </a:solidFill>
          <a:prstDash val="solid"/>
        </a:ln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</a:p>
        </c:txPr>
      </c:legendEntry>
      <c:layout>
        <c:manualLayout>
          <c:xMode val="edge"/>
          <c:yMode val="edge"/>
          <c:x val="0.244558823529412"/>
          <c:y val="0.896533333333333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en-US" sz="1600" b="1" i="0" u="none" strike="noStrike" kern="1200" baseline="0">
              <a:solidFill>
                <a:schemeClr val="tx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c00d2ef-f37e-4b0d-96f4-6cdde24368d2}"/>
      </c:ext>
    </c:extLst>
  </c:chart>
  <c:spPr>
    <a:solidFill>
      <a:srgbClr val="F8FAFB"/>
    </a:solidFill>
    <a:ln w="0">
      <a:solidFill>
        <a:srgbClr val="F8FAFB"/>
      </a:solidFill>
      <a:prstDash val="solid"/>
    </a:ln>
  </c:spPr>
  <c:txPr>
    <a:bodyPr/>
    <a:lstStyle/>
    <a:p>
      <a:pPr>
        <a:defRPr lang="en-US" sz="1600" b="1">
          <a:solidFill>
            <a:schemeClr val="bg1"/>
          </a:solidFill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资料来源：天福堂购堂提案书修订版4（2026年9月28日方案）。法律顾问如要求不同门槛或措辞，以其要求为准。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QR Code destination: https://tianfu-church.org/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  <p:sp>
        <p:nvSpPr>
          <p:cNvPr id="4" name="Accent rule"/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/>
      <p:sp>
        <p:nvSpPr>
          <p:cNvPr id="3" name="Accent rule"/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/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/>
      <p:sp>
        <p:nvSpPr>
          <p:cNvPr id="4" name="Accent rule"/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/>
      <p:sp>
        <p:nvSpPr>
          <p:cNvPr id="5" name="Accent rule"/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  <p:sp>
        <p:nvSpPr>
          <p:cNvPr id="4" name="Right column"/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/>
      <p:sp>
        <p:nvSpPr>
          <p:cNvPr id="4" name="Accent rule"/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6.xml"/><Relationship Id="rId2" Type="http://schemas.openxmlformats.org/officeDocument/2006/relationships/hyperlink" Target="https://tianfu-church.org/" TargetMode="Externa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685800" y="685800"/>
            <a:ext cx="857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650" b="0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0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伯明翰中华福音教会</a:t>
            </a:r>
            <a:endParaRPr sz="1650" b="0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685800" y="1352550"/>
            <a:ext cx="1009650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40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40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天福堂购堂提案</a:t>
            </a:r>
            <a:endParaRPr sz="40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85800" y="2286000"/>
            <a:ext cx="3429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25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25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修订版 4</a:t>
            </a:r>
            <a:r>
              <a:rPr sz="225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225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85800" y="3219450"/>
            <a:ext cx="6858000" cy="19050"/>
          </a:xfrm>
          <a:prstGeom prst="rect">
            <a:avLst/>
          </a:prstGeom>
          <a:solidFill>
            <a:srgbClr val="6E8AA3"/>
          </a:solidFill>
          <a:ln w="0">
            <a:noFill/>
          </a:ln>
        </p:spPr>
      </p:sp>
      <p:sp>
        <p:nvSpPr>
          <p:cNvPr id="6" name="Rectangle 5"/>
          <p:cNvSpPr>
            <a:spLocks noGrp="1"/>
          </p:cNvSpPr>
          <p:nvPr/>
        </p:nvSpPr>
        <p:spPr>
          <a:xfrm>
            <a:off x="685800" y="3524250"/>
            <a:ext cx="7239000" cy="1009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 100% 所有权</a:t>
            </a:r>
            <a:endParaRPr sz="21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buNone/>
              <a:def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十年奉献承诺方案</a:t>
            </a:r>
            <a:endParaRPr sz="21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85800" y="5581650"/>
            <a:ext cx="4381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EGM 审议简报</a:t>
            </a:r>
            <a:endParaRPr sz="150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239000" y="5581650"/>
            <a:ext cx="4286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依据：2026年9月28日方案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Page number background 1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1" name="Page number 1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" name="Rectangle 20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solidFill>
              <a:srgbClr val="D7A62A"/>
            </a:solidFill>
            <a:prstDash val="solid"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8096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255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255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55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天福堂人数统计</a:t>
            </a:r>
            <a:endParaRPr sz="2550" b="1">
              <a:solidFill>
                <a:srgbClr val="173B5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590550" y="89535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425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425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425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9.10.2026</a:t>
            </a:r>
            <a:endParaRPr sz="1425">
              <a:solidFill>
                <a:srgbClr val="64738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1F4F6"/>
          </a:solidFill>
          <a:ln w="0">
            <a:solidFill>
              <a:srgbClr val="F1F4F6"/>
            </a:solidFill>
            <a:prstDash val="solid"/>
          </a:ln>
        </p:spPr>
      </p:sp>
      <p:sp>
        <p:nvSpPr>
          <p:cNvPr id="5" name="Rectangle 4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12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12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12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</a:t>
            </a:r>
            <a:endParaRPr sz="1125" b="1">
              <a:solidFill>
                <a:srgbClr val="64738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graphicFrame>
        <p:nvGraphicFramePr>
          <p:cNvPr id="6" name="Chart"/>
          <p:cNvGraphicFramePr/>
          <p:nvPr/>
        </p:nvGraphicFramePr>
        <p:xfrm>
          <a:off x="666750" y="1412875"/>
          <a:ext cx="6477000" cy="476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Rectangle 6"/>
          <p:cNvSpPr>
            <a:spLocks noGrp="1"/>
          </p:cNvSpPr>
          <p:nvPr/>
        </p:nvSpPr>
        <p:spPr>
          <a:xfrm>
            <a:off x="7953375" y="1466850"/>
            <a:ext cx="3048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7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7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7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总人数</a:t>
            </a:r>
            <a:endParaRPr sz="1575" b="1">
              <a:solidFill>
                <a:srgbClr val="64738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953375" y="1847850"/>
            <a:ext cx="304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124</a:t>
            </a:r>
            <a:endParaRPr sz="4200" b="1">
              <a:solidFill>
                <a:srgbClr val="173B5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7953375" y="3105150"/>
            <a:ext cx="114300" cy="495300"/>
          </a:xfrm>
          <a:prstGeom prst="rect">
            <a:avLst/>
          </a:prstGeom>
          <a:solidFill>
            <a:srgbClr val="E2B84E"/>
          </a:solidFill>
          <a:ln w="0">
            <a:solidFill>
              <a:srgbClr val="E2B84E"/>
            </a:solidFill>
            <a:prstDash val="solid"/>
          </a:ln>
        </p:spPr>
      </p:sp>
      <p:sp>
        <p:nvSpPr>
          <p:cNvPr id="10" name="Rectangle 9"/>
          <p:cNvSpPr>
            <a:spLocks noGrp="1"/>
          </p:cNvSpPr>
          <p:nvPr/>
        </p:nvSpPr>
        <p:spPr>
          <a:xfrm>
            <a:off x="8239125" y="3048000"/>
            <a:ext cx="18097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主日学学生</a:t>
            </a:r>
            <a:endParaRPr sz="1500" b="1">
              <a:solidFill>
                <a:srgbClr val="17212B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8239125" y="337185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20.2%</a:t>
            </a:r>
            <a:endParaRPr sz="1500" b="1">
              <a:solidFill>
                <a:srgbClr val="526574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10191750" y="3086100"/>
            <a:ext cx="1000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r">
              <a:defRPr sz="2400" b="1">
                <a:solidFill>
                  <a:srgbClr val="E2B84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r">
              <a:defRPr sz="2400" b="1">
                <a:solidFill>
                  <a:srgbClr val="E2B84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400" b="1">
                <a:solidFill>
                  <a:srgbClr val="E2B84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25</a:t>
            </a:r>
            <a:endParaRPr sz="2400" b="1">
              <a:solidFill>
                <a:srgbClr val="E2B84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7953375" y="3962400"/>
            <a:ext cx="114300" cy="495300"/>
          </a:xfrm>
          <a:prstGeom prst="rect">
            <a:avLst/>
          </a:prstGeom>
          <a:solidFill>
            <a:srgbClr val="5E96BC"/>
          </a:solidFill>
          <a:ln w="0">
            <a:solidFill>
              <a:srgbClr val="5E96BC"/>
            </a:solidFill>
            <a:prstDash val="solid"/>
          </a:ln>
        </p:spPr>
      </p:sp>
      <p:sp>
        <p:nvSpPr>
          <p:cNvPr id="14" name="Rectangle 13"/>
          <p:cNvSpPr>
            <a:spLocks noGrp="1"/>
          </p:cNvSpPr>
          <p:nvPr/>
        </p:nvSpPr>
        <p:spPr>
          <a:xfrm>
            <a:off x="8239125" y="3905250"/>
            <a:ext cx="18097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同工</a:t>
            </a:r>
            <a:endParaRPr sz="1500" b="1">
              <a:solidFill>
                <a:srgbClr val="17212B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8239125" y="422910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24.2%</a:t>
            </a:r>
            <a:endParaRPr sz="1500" b="1">
              <a:solidFill>
                <a:srgbClr val="526574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10191750" y="3943350"/>
            <a:ext cx="1000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r">
              <a:defRPr sz="2400" b="1">
                <a:solidFill>
                  <a:srgbClr val="5E96BC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r">
              <a:defRPr sz="2400" b="1">
                <a:solidFill>
                  <a:srgbClr val="5E96BC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400" b="1">
                <a:solidFill>
                  <a:srgbClr val="5E96BC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30</a:t>
            </a:r>
            <a:endParaRPr sz="2400" b="1">
              <a:solidFill>
                <a:srgbClr val="5E96BC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7953375" y="4819650"/>
            <a:ext cx="114300" cy="495300"/>
          </a:xfrm>
          <a:prstGeom prst="rect">
            <a:avLst/>
          </a:prstGeom>
          <a:solidFill>
            <a:srgbClr val="A65AA0"/>
          </a:solidFill>
          <a:ln w="0">
            <a:solidFill>
              <a:srgbClr val="A65AA0"/>
            </a:solidFill>
            <a:prstDash val="solid"/>
          </a:ln>
        </p:spPr>
      </p:sp>
      <p:sp>
        <p:nvSpPr>
          <p:cNvPr id="18" name="Rectangle 17"/>
          <p:cNvSpPr>
            <a:spLocks noGrp="1"/>
          </p:cNvSpPr>
          <p:nvPr/>
        </p:nvSpPr>
        <p:spPr>
          <a:xfrm>
            <a:off x="8239125" y="4762500"/>
            <a:ext cx="18097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非同工会众</a:t>
            </a:r>
            <a:endParaRPr sz="1500" b="1">
              <a:solidFill>
                <a:srgbClr val="17212B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9" name="Rectangle 18"/>
          <p:cNvSpPr>
            <a:spLocks noGrp="1"/>
          </p:cNvSpPr>
          <p:nvPr/>
        </p:nvSpPr>
        <p:spPr>
          <a:xfrm>
            <a:off x="8239125" y="508635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55.6%</a:t>
            </a:r>
            <a:endParaRPr sz="1500" b="1">
              <a:solidFill>
                <a:srgbClr val="526574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10191750" y="4800600"/>
            <a:ext cx="1000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r">
              <a:defRPr sz="2400" b="1">
                <a:solidFill>
                  <a:srgbClr val="A65AA0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r">
              <a:defRPr sz="2400" b="1">
                <a:solidFill>
                  <a:srgbClr val="A65AA0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400" b="1">
                <a:solidFill>
                  <a:srgbClr val="A65AA0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69</a:t>
            </a:r>
            <a:endParaRPr sz="2400" b="1">
              <a:solidFill>
                <a:srgbClr val="A65AA0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23" name="Rectangle 22"/>
          <p:cNvSpPr>
            <a:spLocks noGrp="1"/>
          </p:cNvSpPr>
          <p:nvPr/>
        </p:nvSpPr>
        <p:spPr>
          <a:xfrm>
            <a:off x="6960235" y="5733415"/>
            <a:ext cx="2115820" cy="47688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lang="en-US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BCEC </a:t>
            </a:r>
            <a:r>
              <a:rPr lang="zh-CN" altLang="en-US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会友</a:t>
            </a:r>
            <a:r>
              <a:rPr lang="en-US" altLang="zh-CN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12</a:t>
            </a:r>
            <a:r>
              <a:rPr lang="zh-CN" altLang="en-US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人</a:t>
            </a:r>
            <a:endParaRPr lang="zh-CN" altLang="en-US" sz="2000" b="1">
              <a:solidFill>
                <a:srgbClr val="173B5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Rectangle 16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拟购物业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66750" y="1162050"/>
            <a:ext cx="61912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7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7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Kingdom Hall</a:t>
            </a:r>
            <a:endParaRPr sz="27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66750" y="1695450"/>
            <a:ext cx="6858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6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 Bank Road, Dawley Bank, Telford TF4 2AZ</a:t>
            </a:r>
            <a:endParaRPr sz="16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66750" y="2571750"/>
            <a:ext cx="3190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室内面积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66750" y="3000375"/>
            <a:ext cx="3190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约 3,600 平方英尺</a:t>
            </a:r>
            <a:endParaRPr sz="24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4286250" y="2571750"/>
            <a:ext cx="3190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土地面积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4286250" y="3000375"/>
            <a:ext cx="3190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约 0.31 英亩</a:t>
            </a:r>
            <a:endParaRPr sz="24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7905750" y="2571750"/>
            <a:ext cx="3190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公众敬拜用途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7905750" y="3000375"/>
            <a:ext cx="3190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30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0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F1</a:t>
            </a:r>
            <a:endParaRPr sz="3000" b="1">
              <a:solidFill>
                <a:srgbClr val="D7A62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666750" y="4171950"/>
            <a:ext cx="10858500" cy="190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13" name="Rectangle 12"/>
          <p:cNvSpPr>
            <a:spLocks noGrp="1"/>
          </p:cNvSpPr>
          <p:nvPr/>
        </p:nvSpPr>
        <p:spPr>
          <a:xfrm>
            <a:off x="666750" y="4476750"/>
            <a:ext cx="1524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注册业主</a:t>
            </a:r>
            <a:endParaRPr sz="1350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2238375" y="4438650"/>
            <a:ext cx="43338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65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KINGDOM HALL TRUST</a:t>
            </a:r>
            <a:endParaRPr sz="1650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666750" y="5067300"/>
            <a:ext cx="17145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长远服事范围</a:t>
            </a:r>
            <a:endParaRPr sz="1350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2238375" y="4972050"/>
            <a:ext cx="89535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Telford、Shrewsbury、Wolverhampton、Stafford、Stoke-on-Trent</a:t>
            </a:r>
            <a:endParaRPr sz="15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Page number background 2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9" name="Page number 2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Rectangle 12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购置成本与成交付款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20" name="Table 15"/>
          <p:cNvGraphicFramePr/>
          <p:nvPr/>
        </p:nvGraphicFramePr>
        <p:xfrm>
          <a:off x="857250" y="1285875"/>
          <a:ext cx="4953000" cy="3905250"/>
        </p:xfrm>
        <a:graphic>
          <a:graphicData uri="http://schemas.openxmlformats.org/drawingml/2006/table">
            <a:tbl>
              <a:tblPr/>
              <a:tblGrid>
                <a:gridCol w="3048000"/>
                <a:gridCol w="1905000"/>
              </a:tblGrid>
              <a:tr h="781050">
                <a:tc>
                  <a:txBody>
                    <a:bodyPr/>
                    <a:lstStyle/>
                    <a:p>
                      <a:r>
                        <a:t>项目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金额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t>购买价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£375,000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t>印花税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£8,750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t>律师费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£3,570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总预算</a:t>
                      </a:r>
                      <a:endParaRPr sz="1725" b="1">
                        <a:solidFill>
                          <a:srgbClr val="173B5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£387,320</a:t>
                      </a:r>
                      <a:endParaRPr sz="1725" b="1">
                        <a:solidFill>
                          <a:srgbClr val="173B5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>
                    <a:solidFill>
                      <a:srgbClr val="DCEAF4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>
            <a:spLocks noGrp="1"/>
          </p:cNvSpPr>
          <p:nvPr/>
        </p:nvSpPr>
        <p:spPr>
          <a:xfrm>
            <a:off x="6953250" y="1409700"/>
            <a:ext cx="3810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50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完成交易时</a:t>
            </a:r>
            <a:endParaRPr sz="1500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953250" y="1952625"/>
            <a:ext cx="3810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£3</a:t>
            </a:r>
            <a:r>
              <a: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7,320</a:t>
            </a:r>
            <a:endParaRPr sz="31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953250" y="2600325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 先行安排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8524875" y="3076575"/>
            <a:ext cx="6667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889"/>
          </a:bodyPr>
          <a:lstStyle/>
          <a:p>
            <a:pPr algn="ctr">
              <a:buNone/>
              <a:defRPr sz="27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7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＋</a:t>
            </a:r>
            <a:endParaRPr sz="2700" b="1">
              <a:solidFill>
                <a:srgbClr val="D7A62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6953250" y="3600450"/>
            <a:ext cx="3810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0,000</a:t>
            </a:r>
            <a:endParaRPr sz="285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6334125" y="4171950"/>
            <a:ext cx="5143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72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725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天福堂一次奉献，依律师指示</a:t>
            </a:r>
            <a:endParaRPr sz="1725" b="1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5857875" y="4629150"/>
            <a:ext cx="6000750" cy="71691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在天福堂同工会通过后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已有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位弟兄姊妹确认，</a:t>
            </a:r>
            <a:endParaRPr sz="18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总共一次性奉献£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,000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目前资金缺口为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£42,000.</a:t>
            </a:r>
            <a:endParaRPr sz="18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5905500" y="5314950"/>
            <a:ext cx="59055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65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会友大会</a:t>
            </a: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通过后由BCEC支付</a:t>
            </a: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总预算</a:t>
            </a: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全额并指示律师完成购买</a:t>
            </a:r>
            <a:endParaRPr sz="1650" b="1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Page number background 3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6" name="Page number 3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Rectangle 21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资金来源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5286375" y="120015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>
                <a:solidFill>
                  <a:schemeClr val="tx1"/>
                </a:solidFill>
              </a:rPr>
              <a:t>2026年9月</a:t>
            </a:r>
            <a:r>
              <a:rPr>
                <a:solidFill>
                  <a:schemeClr val="tx1"/>
                </a:solidFill>
              </a:rPr>
              <a:t> </a:t>
            </a: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 建堂基金总额</a:t>
            </a: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9429750" y="1152525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£625,384</a:t>
            </a:r>
            <a:endParaRPr sz="18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5286375" y="1628775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按聚会人数约 1/8 分配</a:t>
            </a: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给天福堂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9429750" y="1581150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£78,173</a:t>
            </a:r>
            <a:endParaRPr sz="18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5302885" y="292481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历年常费结余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9407525" y="2909570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£74,475</a:t>
            </a:r>
            <a:endParaRPr sz="18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5286375" y="2136775"/>
            <a:ext cx="6143625" cy="190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12" name="Rectangle 11"/>
          <p:cNvSpPr>
            <a:spLocks noGrp="1"/>
          </p:cNvSpPr>
          <p:nvPr/>
        </p:nvSpPr>
        <p:spPr>
          <a:xfrm>
            <a:off x="5286375" y="2298700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BCEC资金合计 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20.2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%</a:t>
            </a:r>
            <a:endParaRPr sz="1500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9048750" y="2251075"/>
            <a:ext cx="2381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21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78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173</a:t>
            </a:r>
            <a:endParaRPr sz="21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5286375" y="3400425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天福堂一次奉献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9429750" y="3352800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0,000</a:t>
            </a:r>
            <a:endParaRPr sz="1875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5286375" y="382905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十年固定奉献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9429750" y="3781425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4,672</a:t>
            </a:r>
            <a:endParaRPr sz="1875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5286375" y="4267200"/>
            <a:ext cx="6143625" cy="190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19" name="Rectangle 18"/>
          <p:cNvSpPr>
            <a:spLocks noGrp="1"/>
          </p:cNvSpPr>
          <p:nvPr/>
        </p:nvSpPr>
        <p:spPr>
          <a:xfrm>
            <a:off x="5286375" y="4429125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天福堂奉献合计 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79.8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%</a:t>
            </a:r>
            <a:endParaRPr sz="1500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9048750" y="4381500"/>
            <a:ext cx="2381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21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309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147</a:t>
            </a:r>
            <a:endParaRPr sz="21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Page number background 4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24" name="Page number 4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590550" y="2131060"/>
            <a:ext cx="432244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购置成本</a:t>
            </a: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£387,320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Rectangle 20"/>
          <p:cNvSpPr>
            <a:spLocks noGrp="1"/>
          </p:cNvSpPr>
          <p:nvPr/>
        </p:nvSpPr>
        <p:spPr>
          <a:xfrm>
            <a:off x="541020" y="5343525"/>
            <a:ext cx="10659110" cy="898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BCEC十年</a:t>
            </a:r>
            <a:r>
              <a:rPr lang="zh-CN" altLang="en-US"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付出</a:t>
            </a:r>
            <a:r>
              <a:rPr sz="2700"/>
              <a:t>£</a:t>
            </a:r>
            <a:r>
              <a:rPr lang="en-US" sz="2700"/>
              <a:t>152</a:t>
            </a:r>
            <a:r>
              <a:rPr lang="en-GB" sz="2700"/>
              <a:t>,648</a:t>
            </a:r>
            <a:r>
              <a:rPr sz="2700"/>
              <a:t> = </a:t>
            </a:r>
            <a:r>
              <a:rPr lang="en-GB" sz="2700"/>
              <a:t>387,320 - 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50,000 </a:t>
            </a:r>
            <a:r>
              <a:rPr lang="en-GB"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184,672</a:t>
            </a:r>
            <a:endParaRPr sz="27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lang="zh-CN" altLang="en-US"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而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拥有£387,320资产的教堂,100%所有权</a:t>
            </a:r>
            <a:r>
              <a:rPr lang="en-GB"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lang="zh-CN" altLang="en-US"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净值增加</a:t>
            </a:r>
            <a:r>
              <a:rPr lang="en-GB" altLang="zh-CN"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£234,672</a:t>
            </a:r>
            <a:endParaRPr lang="en-GB" altLang="zh-CN" sz="27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Rectangle 13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天福堂十年固定奉献安排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742950" y="1238250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l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书面承诺期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742950" y="1581150"/>
            <a:ext cx="2857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年</a:t>
            </a:r>
            <a:endParaRPr sz="36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23" name="Table 18"/>
          <p:cNvGraphicFramePr/>
          <p:nvPr/>
        </p:nvGraphicFramePr>
        <p:xfrm>
          <a:off x="4810125" y="1285875"/>
          <a:ext cx="6667501" cy="2400300"/>
        </p:xfrm>
        <a:graphic>
          <a:graphicData uri="http://schemas.openxmlformats.org/drawingml/2006/table">
            <a:tbl>
              <a:tblPr/>
              <a:tblGrid>
                <a:gridCol w="1935726"/>
                <a:gridCol w="1433871"/>
                <a:gridCol w="1648952"/>
                <a:gridCol w="1648952"/>
              </a:tblGrid>
              <a:tr h="800100">
                <a:tc>
                  <a:txBody>
                    <a:bodyPr/>
                    <a:lstStyle/>
                    <a:p>
                      <a:r>
                        <a:t>期间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每月合计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期间合计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累计</a:t>
                      </a: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t>第1至1</a:t>
                      </a:r>
                      <a:r>
                        <a:t>1</a:t>
                      </a:r>
                      <a:r>
                        <a:t>9</a:t>
                      </a:r>
                      <a:r>
                        <a:t>个月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£1,</a:t>
                      </a:r>
                      <a:r>
                        <a:t>5</a:t>
                      </a:r>
                      <a:r>
                        <a:t>3</a:t>
                      </a: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</a:t>
                      </a:r>
                      <a:r>
                        <a:t>183</a:t>
                      </a:r>
                      <a:r>
                        <a:t>,</a:t>
                      </a:r>
                      <a:r>
                        <a:t>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</a:t>
                      </a:r>
                      <a:r>
                        <a:t>18</a:t>
                      </a:r>
                      <a:r>
                        <a:t>3,</a:t>
                      </a:r>
                      <a:r>
                        <a:t>022</a:t>
                      </a: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t>第1</a:t>
                      </a:r>
                      <a:r>
                        <a:t>2</a:t>
                      </a:r>
                      <a:r>
                        <a:t>0个月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£1,</a:t>
                      </a:r>
                      <a:r>
                        <a:t>650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£1,</a:t>
                      </a:r>
                      <a:r>
                        <a:t>650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£</a:t>
                      </a:r>
                      <a:r>
                        <a:t>18</a:t>
                      </a:r>
                      <a:r>
                        <a:t>4,672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>
            <a:spLocks noGrp="1"/>
          </p:cNvSpPr>
          <p:nvPr/>
        </p:nvSpPr>
        <p:spPr>
          <a:xfrm>
            <a:off x="742950" y="3476625"/>
            <a:ext cx="2381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每月核算</a:t>
            </a:r>
            <a:endParaRPr sz="1725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42950" y="3905250"/>
            <a:ext cx="3905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BCEC记录承诺额、实收额、不足额及补足额</a:t>
            </a:r>
            <a:endParaRPr sz="18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5286375" y="4210050"/>
            <a:ext cx="2476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不足额保障</a:t>
            </a:r>
            <a:endParaRPr sz="1725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5286375" y="4629150"/>
            <a:ext cx="5762625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立即通知卢天强弟兄，依个人书面担保补足。必要时涉及房屋资产，须经独立法律意见。</a:t>
            </a:r>
            <a:r>
              <a:rPr sz="1600">
                <a:solidFill>
                  <a:schemeClr val="tx1"/>
                </a:solidFill>
              </a:rPr>
              <a:t>责任完成后撤销原担保，专户可转作物业基金</a:t>
            </a:r>
            <a:r>
              <a:rPr sz="1600">
                <a:solidFill>
                  <a:schemeClr val="tx1"/>
                </a:solidFill>
              </a:rPr>
              <a:t>。</a:t>
            </a:r>
            <a:endParaRPr sz="160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407670" y="2348230"/>
            <a:ext cx="3889375" cy="97917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已有2位弟兄姊妹确认，</a:t>
            </a:r>
            <a:endParaRPr sz="18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购堂后每月总共奉献£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</a:t>
            </a:r>
            <a:r>
              <a:rPr sz="1800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sz="1800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>
                <a:solidFill>
                  <a:schemeClr val="accent5">
                    <a:lumMod val="75000"/>
                  </a:schemeClr>
                </a:solidFill>
              </a:rPr>
              <a:t>汇入指定的天福堂建堂基金专户</a:t>
            </a:r>
            <a:r>
              <a:rPr sz="180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sz="180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>
                <a:solidFill>
                  <a:schemeClr val="accent5">
                    <a:lumMod val="75000"/>
                  </a:schemeClr>
                </a:solidFill>
              </a:rPr>
              <a:t>目前资金缺口每月</a:t>
            </a:r>
            <a:r>
              <a:rPr sz="1800">
                <a:solidFill>
                  <a:schemeClr val="accent5">
                    <a:lumMod val="75000"/>
                  </a:schemeClr>
                </a:solidFill>
              </a:rPr>
              <a:t>£1388.</a:t>
            </a:r>
            <a:endParaRPr sz="180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1487170" y="5610225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246"/>
          </a:bodyPr>
          <a:lstStyle/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1847215" y="5486400"/>
            <a:ext cx="103949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ctr">
              <a:buNone/>
              <a:defRPr sz="12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endParaRPr sz="12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Page number background 5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7" name="Page number 5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Rectangle 15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所有权、使用与财务原则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704850" y="1257300"/>
            <a:ext cx="31432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368"/>
          </a:bodyPr>
          <a:lstStyle/>
          <a:p>
            <a:pPr algn="l">
              <a:buNone/>
              <a:defRPr sz="28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8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</a:t>
            </a:r>
            <a:endParaRPr sz="28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704850" y="1790700"/>
            <a:ext cx="31432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25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25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100% 所有权</a:t>
            </a:r>
            <a:endParaRPr sz="2250" b="1">
              <a:solidFill>
                <a:srgbClr val="D7A62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704850" y="2343150"/>
            <a:ext cx="4095750" cy="914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Land Registry登记；天福堂及卢天强弟兄无独立产权、出售决定权或售</a:t>
            </a: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屋</a:t>
            </a: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分配权。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5191125" y="1200150"/>
            <a:ext cx="19050" cy="44767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8" name="Rectangle 7"/>
          <p:cNvSpPr>
            <a:spLocks noGrp="1"/>
          </p:cNvSpPr>
          <p:nvPr/>
        </p:nvSpPr>
        <p:spPr>
          <a:xfrm>
            <a:off x="5619750" y="1181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场地使用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7191375" y="1143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BCEC其他堂会的福音活动免费；私人活动按标准收费80%；网上登记，天福堂聚会优先。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5619750" y="2324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年度结余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7191375" y="2286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购堂基金在1</a:t>
            </a: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年固定</a:t>
            </a: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奉献期内优先履行购堂责任；完成后用于重大维修及增添设备。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5619750" y="3467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规划假设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7191375" y="3429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收入年增长6.1%；营运成本5%；讲员等事工费用2%。预测不构成保证。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5619750" y="4610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营运储备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7191375" y="4572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维持不少于6个月基本营运成本；保全及音响设备由天福堂负责。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Page number background 6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8" name="Page number 6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Rectangle 4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主要风险及控制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12" name="Table 7"/>
          <p:cNvGraphicFramePr/>
          <p:nvPr/>
        </p:nvGraphicFramePr>
        <p:xfrm>
          <a:off x="857250" y="1238250"/>
          <a:ext cx="10477500" cy="4095750"/>
        </p:xfrm>
        <a:graphic>
          <a:graphicData uri="http://schemas.openxmlformats.org/drawingml/2006/table">
            <a:tbl>
              <a:tblPr/>
              <a:tblGrid>
                <a:gridCol w="3741964"/>
                <a:gridCol w="6735536"/>
              </a:tblGrid>
              <a:tr h="682625">
                <a:tc>
                  <a:txBody>
                    <a:bodyPr/>
                    <a:lstStyle/>
                    <a:p>
                      <a:r>
                        <a:t>风险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控制方法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长期奉献未按时收到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月底核算、即时通知、依书面担保补足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指定</a:t>
                      </a:r>
                      <a:r>
                        <a:t>奉献</a:t>
                      </a:r>
                      <a:r>
                        <a:t>款与营运款列</a:t>
                      </a:r>
                      <a:r>
                        <a:t>明细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指定基金、独立会计纪录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营运或出租收入低于预期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逐月帐目、年度检讨、现金储备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个人担保范围与执行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独立法律顾问审查并书面界定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利益冲突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申报并回避相关决策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Page number 6"/>
          <p:cNvSpPr>
            <a:spLocks noGrp="1"/>
          </p:cNvSpPr>
          <p:nvPr/>
        </p:nvSpPr>
        <p:spPr>
          <a:xfrm>
            <a:off x="11352530" y="47879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历年收入、支出</a:t>
            </a:r>
            <a:r>
              <a:t>、</a:t>
            </a:r>
            <a:r>
              <a:t>总结余：£74,475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16" name="Table 10"/>
          <p:cNvGraphicFramePr/>
          <p:nvPr/>
        </p:nvGraphicFramePr>
        <p:xfrm>
          <a:off x="523875" y="1143000"/>
          <a:ext cx="5429251" cy="4857756"/>
        </p:xfrm>
        <a:graphic>
          <a:graphicData uri="http://schemas.openxmlformats.org/drawingml/2006/table">
            <a:tbl>
              <a:tblPr/>
              <a:tblGrid>
                <a:gridCol w="1551214"/>
                <a:gridCol w="1292679"/>
                <a:gridCol w="1292679"/>
                <a:gridCol w="1292679"/>
              </a:tblGrid>
              <a:tr h="404813">
                <a:tc>
                  <a:txBody>
                    <a:bodyPr/>
                    <a:lstStyle/>
                    <a:p>
                      <a:r>
                        <a:t>年度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收入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支出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余额 £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2004–05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2,180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1,897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2005–06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8,876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3,973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2006–07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4,319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2007–08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8,292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4,155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2008–09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2,784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2009–10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1,766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2010–11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1,526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2011–12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1,763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2012–13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2,787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2013–14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3,450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2014–15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12,763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6,943*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1"/>
          <p:cNvGraphicFramePr/>
          <p:nvPr/>
        </p:nvGraphicFramePr>
        <p:xfrm>
          <a:off x="6477000" y="1143000"/>
          <a:ext cx="5429251" cy="4857756"/>
        </p:xfrm>
        <a:graphic>
          <a:graphicData uri="http://schemas.openxmlformats.org/drawingml/2006/table">
            <a:tbl>
              <a:tblPr/>
              <a:tblGrid>
                <a:gridCol w="1551214"/>
                <a:gridCol w="1292679"/>
                <a:gridCol w="1292679"/>
                <a:gridCol w="1292679"/>
              </a:tblGrid>
              <a:tr h="404813">
                <a:tc>
                  <a:txBody>
                    <a:bodyPr/>
                    <a:lstStyle/>
                    <a:p>
                      <a:r>
                        <a:t>年度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收入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支出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余额 £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2015–16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4,920*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2016–17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5,222*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2017–18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4,209*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2018–19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4,769*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2019–20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4,198*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2020–21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4,340*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2021–22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14,585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9,537*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2022–23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15,694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12,447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3,247*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2023–24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17,452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18,823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−1,371*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2024–25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21,889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21,848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41*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2025–26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23,100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16,660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6,440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>
            <a:spLocks noGrp="1"/>
          </p:cNvSpPr>
          <p:nvPr/>
        </p:nvSpPr>
        <p:spPr>
          <a:xfrm>
            <a:off x="647700" y="6153150"/>
            <a:ext cx="2857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buNone/>
              <a:defRPr sz="10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0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 退税未列入</a:t>
            </a:r>
            <a:endParaRPr sz="10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3791585" y="457200"/>
            <a:ext cx="34290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6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endParaRPr sz="16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Page number background 8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2" name="Page number 8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Rectangle 10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场地营运与每月预期收入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18" name="Table 13"/>
          <p:cNvGraphicFramePr/>
          <p:nvPr/>
        </p:nvGraphicFramePr>
        <p:xfrm>
          <a:off x="571500" y="1200150"/>
          <a:ext cx="6667500" cy="4210052"/>
        </p:xfrm>
        <a:graphic>
          <a:graphicData uri="http://schemas.openxmlformats.org/drawingml/2006/table">
            <a:tbl>
              <a:tblPr/>
              <a:tblGrid>
                <a:gridCol w="3492500"/>
                <a:gridCol w="1270000"/>
                <a:gridCol w="1905000"/>
              </a:tblGrid>
              <a:tr h="601436">
                <a:tc>
                  <a:txBody>
                    <a:bodyPr/>
                    <a:lstStyle/>
                    <a:p>
                      <a:r>
                        <a:t>用途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每月收入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备注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天福堂主日崇拜／主日学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£2,018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2025年平均奉献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其他教会主日崇拜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主日下午租金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其他教会主日学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主日下午租金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社区中心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周一至周五租金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音乐教室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周一至周五租金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青年俱乐部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周一至周五租金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>
            <a:spLocks noGrp="1"/>
          </p:cNvSpPr>
          <p:nvPr/>
        </p:nvSpPr>
        <p:spPr>
          <a:xfrm>
            <a:off x="7762875" y="1323975"/>
            <a:ext cx="34290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每月估算合计</a:t>
            </a:r>
            <a:endParaRPr sz="150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7762875" y="1743075"/>
            <a:ext cx="34290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£3,078</a:t>
            </a:r>
            <a:endParaRPr sz="36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7762875" y="2914650"/>
            <a:ext cx="3429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ctr">
              <a:buNone/>
              <a:def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管理公司</a:t>
            </a:r>
            <a:endParaRPr sz="165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762875" y="3333750"/>
            <a:ext cx="34290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管理费 10%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每月向BCEC提交租金、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费用及完整帐目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7762875" y="4486275"/>
            <a:ext cx="3429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ctr">
              <a:buNone/>
              <a:def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奉献流程</a:t>
            </a:r>
            <a:endParaRPr sz="165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7762875" y="4867275"/>
            <a:ext cx="3429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主日奉献及建堂基金直接交付BCEC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Page number background 9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4" name="Page number 9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op-gold-rule"/>
          <p:cNvSpPr>
            <a:spLocks noGrp="1"/>
          </p:cNvSpPr>
          <p:nvPr/>
        </p:nvSpPr>
        <p:spPr>
          <a:xfrm>
            <a:off x="0" y="0"/>
            <a:ext cx="12699968" cy="57150"/>
          </a:xfrm>
          <a:prstGeom prst="rect">
            <a:avLst/>
          </a:prstGeom>
          <a:solidFill>
            <a:srgbClr val="D9A719"/>
          </a:solidFill>
          <a:ln w="0"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/>
        </p:nvSpPr>
        <p:spPr>
          <a:xfrm>
            <a:off x="457200" y="419100"/>
            <a:ext cx="8096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250" b="1">
                <a:solidFill>
                  <a:srgbClr val="17365D"/>
                </a:solidFill>
              </a:defRPr>
            </a:defPPr>
            <a:lvl1pPr>
              <a:buNone/>
              <a:defRPr sz="2250" b="1">
                <a:solidFill>
                  <a:srgbClr val="17365D"/>
                </a:solidFill>
              </a:defRPr>
            </a:lvl1pPr>
            <a:lvl2pPr>
              <a:buNone/>
              <a:defRPr sz="2250" b="1">
                <a:solidFill>
                  <a:srgbClr val="17365D"/>
                </a:solidFill>
              </a:defRPr>
            </a:lvl2pPr>
            <a:lvl3pPr>
              <a:buNone/>
              <a:defRPr sz="2250" b="1">
                <a:solidFill>
                  <a:srgbClr val="17365D"/>
                </a:solidFill>
              </a:defRPr>
            </a:lvl3pPr>
            <a:lvl4pPr>
              <a:buNone/>
              <a:defRPr sz="2250" b="1">
                <a:solidFill>
                  <a:srgbClr val="17365D"/>
                </a:solidFill>
              </a:defRPr>
            </a:lvl4pPr>
            <a:lvl5pPr>
              <a:buNone/>
              <a:defRPr sz="2250" b="1">
                <a:solidFill>
                  <a:srgbClr val="17365D"/>
                </a:solidFill>
              </a:defRPr>
            </a:lvl5pPr>
            <a:lvl6pPr>
              <a:buNone/>
              <a:defRPr sz="2250" b="1">
                <a:solidFill>
                  <a:srgbClr val="17365D"/>
                </a:solidFill>
              </a:defRPr>
            </a:lvl6pPr>
            <a:lvl7pPr>
              <a:buNone/>
              <a:defRPr sz="2250" b="1">
                <a:solidFill>
                  <a:srgbClr val="17365D"/>
                </a:solidFill>
              </a:defRPr>
            </a:lvl7pPr>
            <a:lvl8pPr>
              <a:buNone/>
              <a:defRPr sz="2250" b="1">
                <a:solidFill>
                  <a:srgbClr val="17365D"/>
                </a:solidFill>
              </a:defRPr>
            </a:lvl8pPr>
            <a:lvl9pPr>
              <a:buNone/>
              <a:defRPr sz="2250" b="1">
                <a:solidFill>
                  <a:srgbClr val="17365D"/>
                </a:solidFill>
              </a:defRPr>
            </a:lvl9pPr>
          </a:lstStyle>
          <a:p>
            <a:pPr>
              <a:buNone/>
              <a:defRPr sz="2250" b="1">
                <a:solidFill>
                  <a:srgbClr val="17365D"/>
                </a:solidFill>
              </a:defRPr>
            </a:pPr>
            <a:r>
              <a:rPr lang="zh-CN" altLang="en-US">
                <a:sym typeface="+mn-ea"/>
              </a:rPr>
              <a:t>天福堂购</a:t>
            </a:r>
            <a:r>
              <a:rPr sz="2250" b="1">
                <a:solidFill>
                  <a:srgbClr val="17365D"/>
                </a:solidFill>
              </a:rPr>
              <a:t>堂基金奉献承诺表</a:t>
            </a:r>
            <a:endParaRPr sz="2250" b="1">
              <a:solidFill>
                <a:srgbClr val="17365D"/>
              </a:solidFill>
            </a:endParaRPr>
          </a:p>
        </p:txBody>
      </p:sp>
      <p:sp>
        <p:nvSpPr>
          <p:cNvPr id="4" name="title-rule"/>
          <p:cNvSpPr>
            <a:spLocks noGrp="1"/>
          </p:cNvSpPr>
          <p:nvPr/>
        </p:nvSpPr>
        <p:spPr>
          <a:xfrm>
            <a:off x="476250" y="1438275"/>
            <a:ext cx="4572000" cy="19050"/>
          </a:xfrm>
          <a:prstGeom prst="rect">
            <a:avLst/>
          </a:prstGeom>
          <a:solidFill>
            <a:srgbClr val="8CA7BD"/>
          </a:solidFill>
          <a:ln w="0">
            <a:noFill/>
            <a:prstDash val="solid"/>
          </a:ln>
        </p:spPr>
      </p:sp>
      <p:sp>
        <p:nvSpPr>
          <p:cNvPr id="5" name="qr-card"/>
          <p:cNvSpPr>
            <a:spLocks noGrp="1"/>
          </p:cNvSpPr>
          <p:nvPr/>
        </p:nvSpPr>
        <p:spPr>
          <a:xfrm>
            <a:off x="1381125" y="1790700"/>
            <a:ext cx="3714750" cy="371475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 w="11430">
            <a:solidFill>
              <a:srgbClr val="D7E0E7"/>
            </a:solidFill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4">
            <a:srgbClr val="FFFFFF"/>
          </a:effectRef>
          <a:fontRef idx="major"/>
        </p:style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4500" y="2124075"/>
            <a:ext cx="3048000" cy="3048000"/>
          </a:xfrm>
          <a:prstGeom prst="rect">
            <a:avLst/>
          </a:prstGeom>
        </p:spPr>
      </p:pic>
      <p:sp>
        <p:nvSpPr>
          <p:cNvPr id="7" name="scan-instruction"/>
          <p:cNvSpPr>
            <a:spLocks noGrp="1"/>
          </p:cNvSpPr>
          <p:nvPr/>
        </p:nvSpPr>
        <p:spPr>
          <a:xfrm>
            <a:off x="5810250" y="2047875"/>
            <a:ext cx="55245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875" b="1">
                <a:solidFill>
                  <a:srgbClr val="17365D"/>
                </a:solidFill>
              </a:defRPr>
            </a:defPPr>
            <a:lvl1pPr>
              <a:buNone/>
              <a:defRPr sz="1875" b="1">
                <a:solidFill>
                  <a:srgbClr val="17365D"/>
                </a:solidFill>
              </a:defRPr>
            </a:lvl1pPr>
            <a:lvl2pPr>
              <a:buNone/>
              <a:defRPr sz="1875" b="1">
                <a:solidFill>
                  <a:srgbClr val="17365D"/>
                </a:solidFill>
              </a:defRPr>
            </a:lvl2pPr>
            <a:lvl3pPr>
              <a:buNone/>
              <a:defRPr sz="1875" b="1">
                <a:solidFill>
                  <a:srgbClr val="17365D"/>
                </a:solidFill>
              </a:defRPr>
            </a:lvl3pPr>
            <a:lvl4pPr>
              <a:buNone/>
              <a:defRPr sz="1875" b="1">
                <a:solidFill>
                  <a:srgbClr val="17365D"/>
                </a:solidFill>
              </a:defRPr>
            </a:lvl4pPr>
            <a:lvl5pPr>
              <a:buNone/>
              <a:defRPr sz="1875" b="1">
                <a:solidFill>
                  <a:srgbClr val="17365D"/>
                </a:solidFill>
              </a:defRPr>
            </a:lvl5pPr>
            <a:lvl6pPr>
              <a:buNone/>
              <a:defRPr sz="1875" b="1">
                <a:solidFill>
                  <a:srgbClr val="17365D"/>
                </a:solidFill>
              </a:defRPr>
            </a:lvl6pPr>
            <a:lvl7pPr>
              <a:buNone/>
              <a:defRPr sz="1875" b="1">
                <a:solidFill>
                  <a:srgbClr val="17365D"/>
                </a:solidFill>
              </a:defRPr>
            </a:lvl7pPr>
            <a:lvl8pPr>
              <a:buNone/>
              <a:defRPr sz="1875" b="1">
                <a:solidFill>
                  <a:srgbClr val="17365D"/>
                </a:solidFill>
              </a:defRPr>
            </a:lvl8pPr>
            <a:lvl9pPr>
              <a:buNone/>
              <a:defRPr sz="1875" b="1">
                <a:solidFill>
                  <a:srgbClr val="17365D"/>
                </a:solidFill>
              </a:defRPr>
            </a:lvl9pPr>
          </a:lstStyle>
          <a:p>
            <a:pPr>
              <a:buNone/>
              <a:defRPr sz="1875" b="1">
                <a:solidFill>
                  <a:srgbClr val="17365D"/>
                </a:solidFill>
              </a:defRPr>
            </a:pPr>
            <a:r>
              <a:rPr sz="1875" b="1">
                <a:solidFill>
                  <a:srgbClr val="17365D"/>
                </a:solidFill>
              </a:rPr>
              <a:t>请扫描 QR Code，开启天福堂网站并填写</a:t>
            </a:r>
            <a:r>
              <a:rPr lang="zh-CN" altLang="en-US" sz="1875" b="1">
                <a:solidFill>
                  <a:srgbClr val="17365D"/>
                </a:solidFill>
              </a:rPr>
              <a:t>购</a:t>
            </a:r>
            <a:r>
              <a:rPr sz="1875" b="1">
                <a:solidFill>
                  <a:srgbClr val="17365D"/>
                </a:solidFill>
              </a:rPr>
              <a:t>堂基金奉献承诺表。</a:t>
            </a:r>
            <a:endParaRPr sz="1875" b="1">
              <a:solidFill>
                <a:srgbClr val="17365D"/>
              </a:solidFill>
            </a:endParaRPr>
          </a:p>
        </p:txBody>
      </p:sp>
      <p:sp>
        <p:nvSpPr>
          <p:cNvPr id="8" name="scan-instruction-en"/>
          <p:cNvSpPr>
            <a:spLocks noGrp="1"/>
          </p:cNvSpPr>
          <p:nvPr/>
        </p:nvSpPr>
        <p:spPr>
          <a:xfrm>
            <a:off x="5810250" y="3524250"/>
            <a:ext cx="5238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350">
                <a:solidFill>
                  <a:srgbClr val="4D6478"/>
                </a:solidFill>
              </a:defRPr>
            </a:defPPr>
            <a:lvl1pPr>
              <a:buNone/>
              <a:defRPr sz="1350">
                <a:solidFill>
                  <a:srgbClr val="4D6478"/>
                </a:solidFill>
              </a:defRPr>
            </a:lvl1pPr>
            <a:lvl2pPr>
              <a:buNone/>
              <a:defRPr sz="1350">
                <a:solidFill>
                  <a:srgbClr val="4D6478"/>
                </a:solidFill>
              </a:defRPr>
            </a:lvl2pPr>
            <a:lvl3pPr>
              <a:buNone/>
              <a:defRPr sz="1350">
                <a:solidFill>
                  <a:srgbClr val="4D6478"/>
                </a:solidFill>
              </a:defRPr>
            </a:lvl3pPr>
            <a:lvl4pPr>
              <a:buNone/>
              <a:defRPr sz="1350">
                <a:solidFill>
                  <a:srgbClr val="4D6478"/>
                </a:solidFill>
              </a:defRPr>
            </a:lvl4pPr>
            <a:lvl5pPr>
              <a:buNone/>
              <a:defRPr sz="1350">
                <a:solidFill>
                  <a:srgbClr val="4D6478"/>
                </a:solidFill>
              </a:defRPr>
            </a:lvl5pPr>
            <a:lvl6pPr>
              <a:buNone/>
              <a:defRPr sz="1350">
                <a:solidFill>
                  <a:srgbClr val="4D6478"/>
                </a:solidFill>
              </a:defRPr>
            </a:lvl6pPr>
            <a:lvl7pPr>
              <a:buNone/>
              <a:defRPr sz="1350">
                <a:solidFill>
                  <a:srgbClr val="4D6478"/>
                </a:solidFill>
              </a:defRPr>
            </a:lvl7pPr>
            <a:lvl8pPr>
              <a:buNone/>
              <a:defRPr sz="1350">
                <a:solidFill>
                  <a:srgbClr val="4D6478"/>
                </a:solidFill>
              </a:defRPr>
            </a:lvl8pPr>
            <a:lvl9pPr>
              <a:buNone/>
              <a:defRPr sz="1350">
                <a:solidFill>
                  <a:srgbClr val="4D6478"/>
                </a:solidFill>
              </a:defRPr>
            </a:lvl9pPr>
          </a:lstStyle>
          <a:p>
            <a:pPr>
              <a:buNone/>
              <a:defRPr sz="1350">
                <a:solidFill>
                  <a:srgbClr val="4D6478"/>
                </a:solidFill>
              </a:defRPr>
            </a:pPr>
            <a:r>
              <a:rPr sz="1600" b="1">
                <a:solidFill>
                  <a:srgbClr val="4D6478"/>
                </a:solidFill>
              </a:rPr>
              <a:t>请使用手机</a:t>
            </a:r>
            <a:r>
              <a:rPr lang="en-US" sz="1600" b="1">
                <a:solidFill>
                  <a:srgbClr val="4D6478"/>
                </a:solidFill>
              </a:rPr>
              <a:t>QR</a:t>
            </a:r>
            <a:r>
              <a:rPr lang="en-GB" sz="1600" b="1">
                <a:solidFill>
                  <a:srgbClr val="4D6478"/>
                </a:solidFill>
              </a:rPr>
              <a:t> Code </a:t>
            </a:r>
            <a:r>
              <a:rPr sz="1600" b="1">
                <a:solidFill>
                  <a:srgbClr val="4D6478"/>
                </a:solidFill>
              </a:rPr>
              <a:t>相机扫描。</a:t>
            </a:r>
            <a:endParaRPr sz="1600" b="1">
              <a:solidFill>
                <a:srgbClr val="4D6478"/>
              </a:solidFill>
            </a:endParaRPr>
          </a:p>
        </p:txBody>
      </p:sp>
      <p:sp>
        <p:nvSpPr>
          <p:cNvPr id="9" name="website-link"/>
          <p:cNvSpPr>
            <a:spLocks noGrp="1"/>
          </p:cNvSpPr>
          <p:nvPr/>
        </p:nvSpPr>
        <p:spPr>
          <a:xfrm>
            <a:off x="5810250" y="4629150"/>
            <a:ext cx="447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/>
          <a:p>
            <a:r>
              <a:rPr sz="1700" b="1" u="sng">
                <a:solidFill>
                  <a:srgbClr val="8C2D78"/>
                </a:solidFill>
                <a:latin typeface="Arial" panose="020B0604020202020204"/>
                <a:ea typeface="Arial" panose="020B0604020202020204"/>
                <a:cs typeface="Arial" panose="020B0604020202020204"/>
                <a:hlinkClick r:id="rId2"/>
              </a:rPr>
              <a:t>https://tianfu-church.org/</a:t>
            </a:r>
            <a:endParaRPr sz="1700" b="1" u="sng">
              <a:solidFill>
                <a:srgbClr val="8C2D7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privacy-note"/>
          <p:cNvSpPr>
            <a:spLocks noGrp="1"/>
          </p:cNvSpPr>
          <p:nvPr/>
        </p:nvSpPr>
        <p:spPr>
          <a:xfrm>
            <a:off x="5810250" y="5191125"/>
            <a:ext cx="5334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050">
                <a:solidFill>
                  <a:srgbClr val="667785"/>
                </a:solidFill>
              </a:defRPr>
            </a:defPPr>
            <a:lvl1pPr>
              <a:buNone/>
              <a:defRPr sz="1050">
                <a:solidFill>
                  <a:srgbClr val="667785"/>
                </a:solidFill>
              </a:defRPr>
            </a:lvl1pPr>
            <a:lvl2pPr>
              <a:buNone/>
              <a:defRPr sz="1050">
                <a:solidFill>
                  <a:srgbClr val="667785"/>
                </a:solidFill>
              </a:defRPr>
            </a:lvl2pPr>
            <a:lvl3pPr>
              <a:buNone/>
              <a:defRPr sz="1050">
                <a:solidFill>
                  <a:srgbClr val="667785"/>
                </a:solidFill>
              </a:defRPr>
            </a:lvl3pPr>
            <a:lvl4pPr>
              <a:buNone/>
              <a:defRPr sz="1050">
                <a:solidFill>
                  <a:srgbClr val="667785"/>
                </a:solidFill>
              </a:defRPr>
            </a:lvl4pPr>
            <a:lvl5pPr>
              <a:buNone/>
              <a:defRPr sz="1050">
                <a:solidFill>
                  <a:srgbClr val="667785"/>
                </a:solidFill>
              </a:defRPr>
            </a:lvl5pPr>
            <a:lvl6pPr>
              <a:buNone/>
              <a:defRPr sz="1050">
                <a:solidFill>
                  <a:srgbClr val="667785"/>
                </a:solidFill>
              </a:defRPr>
            </a:lvl6pPr>
            <a:lvl7pPr>
              <a:buNone/>
              <a:defRPr sz="1050">
                <a:solidFill>
                  <a:srgbClr val="667785"/>
                </a:solidFill>
              </a:defRPr>
            </a:lvl7pPr>
            <a:lvl8pPr>
              <a:buNone/>
              <a:defRPr sz="1050">
                <a:solidFill>
                  <a:srgbClr val="667785"/>
                </a:solidFill>
              </a:defRPr>
            </a:lvl8pPr>
            <a:lvl9pPr>
              <a:buNone/>
              <a:defRPr sz="1050">
                <a:solidFill>
                  <a:srgbClr val="667785"/>
                </a:solidFill>
              </a:defRPr>
            </a:lvl9pPr>
          </a:lstStyle>
          <a:p>
            <a:pPr>
              <a:buNone/>
              <a:defRPr sz="1050">
                <a:solidFill>
                  <a:srgbClr val="667785"/>
                </a:solidFill>
              </a:defRPr>
            </a:pPr>
            <a:r>
              <a:rPr sz="1600" b="1">
                <a:solidFill>
                  <a:srgbClr val="667785"/>
                </a:solidFill>
              </a:rPr>
              <a:t>请依表格指示填写并提交。个人资料只供建堂基金及教会财务记录使用。</a:t>
            </a:r>
            <a:endParaRPr sz="1600" b="1">
              <a:solidFill>
                <a:srgbClr val="667785"/>
              </a:solidFill>
            </a:endParaRPr>
          </a:p>
        </p:txBody>
      </p:sp>
      <p:sp>
        <p:nvSpPr>
          <p:cNvPr id="11" name="page-number-box"/>
          <p:cNvSpPr>
            <a:spLocks noGrp="1"/>
          </p:cNvSpPr>
          <p:nvPr/>
        </p:nvSpPr>
        <p:spPr>
          <a:xfrm>
            <a:off x="11356340" y="405765"/>
            <a:ext cx="419100" cy="247650"/>
          </a:xfrm>
          <a:prstGeom prst="rect">
            <a:avLst/>
          </a:prstGeom>
          <a:solidFill>
            <a:srgbClr val="F1F4F5"/>
          </a:solidFill>
          <a:ln w="0">
            <a:noFill/>
            <a:prstDash val="solid"/>
          </a:ln>
        </p:spPr>
        <p:txBody>
          <a:bodyPr lIns="0" tIns="0" rIns="0" bIns="0"/>
          <a:lstStyle>
            <a:defPPr algn="ctr">
              <a:defRPr sz="675">
                <a:solidFill>
                  <a:srgbClr val="466070"/>
                </a:solidFill>
              </a:defRPr>
            </a:defPPr>
            <a:lvl1pPr algn="ctr">
              <a:buNone/>
              <a:defRPr sz="675">
                <a:solidFill>
                  <a:srgbClr val="466070"/>
                </a:solidFill>
              </a:defRPr>
            </a:lvl1pPr>
            <a:lvl2pPr algn="ctr">
              <a:buNone/>
              <a:defRPr sz="675">
                <a:solidFill>
                  <a:srgbClr val="466070"/>
                </a:solidFill>
              </a:defRPr>
            </a:lvl2pPr>
            <a:lvl3pPr algn="ctr">
              <a:buNone/>
              <a:defRPr sz="675">
                <a:solidFill>
                  <a:srgbClr val="466070"/>
                </a:solidFill>
              </a:defRPr>
            </a:lvl3pPr>
            <a:lvl4pPr algn="ctr">
              <a:buNone/>
              <a:defRPr sz="675">
                <a:solidFill>
                  <a:srgbClr val="466070"/>
                </a:solidFill>
              </a:defRPr>
            </a:lvl4pPr>
            <a:lvl5pPr algn="ctr">
              <a:buNone/>
              <a:defRPr sz="675">
                <a:solidFill>
                  <a:srgbClr val="466070"/>
                </a:solidFill>
              </a:defRPr>
            </a:lvl5pPr>
            <a:lvl6pPr algn="ctr">
              <a:buNone/>
              <a:defRPr sz="675">
                <a:solidFill>
                  <a:srgbClr val="466070"/>
                </a:solidFill>
              </a:defRPr>
            </a:lvl6pPr>
            <a:lvl7pPr algn="ctr">
              <a:buNone/>
              <a:defRPr sz="675">
                <a:solidFill>
                  <a:srgbClr val="466070"/>
                </a:solidFill>
              </a:defRPr>
            </a:lvl7pPr>
            <a:lvl8pPr algn="ctr">
              <a:buNone/>
              <a:defRPr sz="675">
                <a:solidFill>
                  <a:srgbClr val="466070"/>
                </a:solidFill>
              </a:defRPr>
            </a:lvl8pPr>
            <a:lvl9pPr algn="ctr">
              <a:buNone/>
              <a:defRPr sz="675">
                <a:solidFill>
                  <a:srgbClr val="466070"/>
                </a:solidFill>
              </a:defRPr>
            </a:lvl9pPr>
          </a:lstStyle>
          <a:p>
            <a:pPr algn="ctr">
              <a:buNone/>
              <a:defRPr sz="675">
                <a:solidFill>
                  <a:srgbClr val="466070"/>
                </a:solidFill>
              </a:defRPr>
            </a:pPr>
            <a:r>
              <a:rPr sz="1200">
                <a:solidFill>
                  <a:srgbClr val="466070"/>
                </a:solidFill>
              </a:rPr>
              <a:t>11</a:t>
            </a:r>
            <a:endParaRPr sz="1200">
              <a:solidFill>
                <a:srgbClr val="46607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2203</Words>
  <Application>WPS Presentation</Application>
  <PresentationFormat>Converted Presentation</PresentationFormat>
  <Paragraphs>534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SimSun</vt:lpstr>
      <vt:lpstr>Wingdings</vt:lpstr>
      <vt:lpstr>Arial</vt:lpstr>
      <vt:lpstr>Noto Sans TC</vt:lpstr>
      <vt:lpstr>Microsoft YaHei</vt:lpstr>
      <vt:lpstr>Arial Unicode MS</vt:lpstr>
      <vt:lpstr>Aptos</vt:lpstr>
      <vt:lpstr>Segoe UI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Lawrence Lu</cp:lastModifiedBy>
  <cp:revision>5</cp:revision>
  <dcterms:created xsi:type="dcterms:W3CDTF">2026-10-17T04:52:00Z</dcterms:created>
  <dcterms:modified xsi:type="dcterms:W3CDTF">2026-10-19T04:10:38Z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4584EA50D59B4A8D9563DD08D2253308_12</vt:lpwstr>
  </property>
  <property fmtid="{D5CDD505-2E9C-101B-9397-08002B2CF9AE}" pid="3" name="KSOProductBuildVer">
    <vt:lpwstr>1033-12.1.0.29162</vt:lpwstr>
  </property>
</Properties>
</file>