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9" r:id="rId14"/>
    <p:sldId id="266" r:id="rId15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人數</c:f>
              <c:strCache>
                <c:ptCount val="1"/>
                <c:pt idx="0">
                  <c:v>人數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E2B84E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5E96BC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A65AA0"/>
              </a:solidFill>
              <a:ln w="14288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152872422336844"/>
                  <c:y val="0.1792448165941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3366010321732"/>
                  <c:y val="0.209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5882352941176"/>
                      <c:h val="0.12533333333333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0.148797260423049"/>
                  <c:y val="-0.2955954889862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'Chart Data'!$A$2:$A$4</c:f>
              <c:strCache>
                <c:ptCount val="3"/>
                <c:pt idx="0">
                  <c:v>主日學學生</c:v>
                </c:pt>
                <c:pt idx="1">
                  <c:v>同工</c:v>
                </c:pt>
                <c:pt idx="2">
                  <c:v>非同工會眾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69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</c:pieChart>
      <c:spPr>
        <a:solidFill>
          <a:srgbClr val="F8FAFB"/>
        </a:solidFill>
        <a:ln w="0">
          <a:solidFill>
            <a:srgbClr val="F8FAFB"/>
          </a:solidFill>
          <a:prstDash val="solid"/>
        </a:ln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</a:p>
        </c:txPr>
      </c:legendEntry>
      <c:layout>
        <c:manualLayout>
          <c:xMode val="edge"/>
          <c:yMode val="edge"/>
          <c:x val="0.244558823529412"/>
          <c:y val="0.89653333333333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c00d2ef-f37e-4b0d-96f4-6cdde24368d2}"/>
      </c:ext>
    </c:extLst>
  </c:chart>
  <c:spPr>
    <a:solidFill>
      <a:srgbClr val="F8FAFB"/>
    </a:solidFill>
    <a:ln w="0">
      <a:solidFill>
        <a:srgbClr val="F8FAFB"/>
      </a:solidFill>
      <a:prstDash val="solid"/>
    </a:ln>
  </c:spPr>
  <c:txPr>
    <a:bodyPr/>
    <a:lstStyle/>
    <a:p>
      <a:pPr>
        <a:defRPr lang="en-US" sz="1600" b="1">
          <a:solidFill>
            <a:schemeClr val="bg1"/>
          </a:solidFill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資料來源：天福堂購堂提案書修訂版4（2026年9月28日方案）。法律顧問如要求不同門檻或措辭，以其要求為準。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資料來源：天福堂購堂提案書修訂版4（2026年9月28日方案）。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 Code destination: https://tianfu-church.org/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3" name="Accent rule"/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5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4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4" name="Accent rule"/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Rectangle 8"/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685800" y="6858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伯明翰中華福音教會</a:t>
            </a:r>
            <a:endParaRPr sz="1650" b="0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685800" y="1352550"/>
            <a:ext cx="100965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40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天福堂購堂提案</a:t>
            </a:r>
            <a:endParaRPr sz="40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85800" y="2286000"/>
            <a:ext cx="3429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修訂版 4</a:t>
            </a:r>
            <a:r>
              <a:rPr sz="225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endParaRPr sz="225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85800" y="3219450"/>
            <a:ext cx="6858000" cy="19050"/>
          </a:xfrm>
          <a:prstGeom prst="rect">
            <a:avLst/>
          </a:prstGeom>
          <a:solidFill>
            <a:srgbClr val="6E8AA3"/>
          </a:solidFill>
          <a:ln w="0">
            <a:noFill/>
          </a:ln>
        </p:spPr>
      </p:sp>
      <p:sp>
        <p:nvSpPr>
          <p:cNvPr id="6" name="Rectangle 5"/>
          <p:cNvSpPr>
            <a:spLocks noGrp="1"/>
          </p:cNvSpPr>
          <p:nvPr/>
        </p:nvSpPr>
        <p:spPr>
          <a:xfrm>
            <a:off x="685800" y="3524250"/>
            <a:ext cx="72390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100% 所有權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>
              <a:buNone/>
              <a:def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十年奉獻承諾方案</a:t>
            </a:r>
            <a:endParaRPr sz="21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85800" y="5581650"/>
            <a:ext cx="4381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EGM 審議簡報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239000" y="5581650"/>
            <a:ext cx="4286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依據：2026年9月28日方案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Page number background 1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1" name="Page number 1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Rectangle 2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solidFill>
              <a:srgbClr val="D7A62A"/>
            </a:solidFill>
            <a:prstDash val="solid"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55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天福堂人數統計</a:t>
            </a:r>
            <a:endParaRPr sz="255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90550" y="89535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425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9.10.2026</a:t>
            </a:r>
            <a:endParaRPr sz="1425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1F4F6"/>
          </a:solidFill>
          <a:ln w="0">
            <a:solidFill>
              <a:srgbClr val="F1F4F6"/>
            </a:solidFill>
            <a:prstDash val="solid"/>
          </a:ln>
        </p:spPr>
      </p:sp>
      <p:sp>
        <p:nvSpPr>
          <p:cNvPr id="5" name="Rectangle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12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</a:t>
            </a:r>
            <a:endParaRPr sz="112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graphicFrame>
        <p:nvGraphicFramePr>
          <p:cNvPr id="6" name="Chart"/>
          <p:cNvGraphicFramePr/>
          <p:nvPr/>
        </p:nvGraphicFramePr>
        <p:xfrm>
          <a:off x="666750" y="1412875"/>
          <a:ext cx="64770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953375" y="1466850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75" b="1">
                <a:solidFill>
                  <a:srgbClr val="647381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總人數</a:t>
            </a:r>
            <a:endParaRPr sz="1575" b="1">
              <a:solidFill>
                <a:srgbClr val="647381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953375" y="1847850"/>
            <a:ext cx="304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124</a:t>
            </a:r>
            <a:endParaRPr sz="42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953375" y="3105150"/>
            <a:ext cx="114300" cy="495300"/>
          </a:xfrm>
          <a:prstGeom prst="rect">
            <a:avLst/>
          </a:prstGeom>
          <a:solidFill>
            <a:srgbClr val="E2B84E"/>
          </a:solidFill>
          <a:ln w="0">
            <a:solidFill>
              <a:srgbClr val="E2B84E"/>
            </a:solidFill>
            <a:prstDash val="solid"/>
          </a:ln>
        </p:spPr>
      </p:sp>
      <p:sp>
        <p:nvSpPr>
          <p:cNvPr id="10" name="Rectangle 9"/>
          <p:cNvSpPr>
            <a:spLocks noGrp="1"/>
          </p:cNvSpPr>
          <p:nvPr/>
        </p:nvSpPr>
        <p:spPr>
          <a:xfrm>
            <a:off x="8239125" y="30480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主日學學生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239125" y="33718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20.2%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0191750" y="30861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E2B84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25</a:t>
            </a:r>
            <a:endParaRPr sz="2400" b="1">
              <a:solidFill>
                <a:srgbClr val="E2B84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53375" y="3962400"/>
            <a:ext cx="114300" cy="495300"/>
          </a:xfrm>
          <a:prstGeom prst="rect">
            <a:avLst/>
          </a:prstGeom>
          <a:solidFill>
            <a:srgbClr val="5E96BC"/>
          </a:solidFill>
          <a:ln w="0">
            <a:solidFill>
              <a:srgbClr val="5E96BC"/>
            </a:solidFill>
            <a:prstDash val="solid"/>
          </a:ln>
        </p:spPr>
      </p:sp>
      <p:sp>
        <p:nvSpPr>
          <p:cNvPr id="14" name="Rectangle 13"/>
          <p:cNvSpPr>
            <a:spLocks noGrp="1"/>
          </p:cNvSpPr>
          <p:nvPr/>
        </p:nvSpPr>
        <p:spPr>
          <a:xfrm>
            <a:off x="8239125" y="390525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同工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239125" y="4229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24.2%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0191750" y="394335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5E96BC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30</a:t>
            </a:r>
            <a:endParaRPr sz="2400" b="1">
              <a:solidFill>
                <a:srgbClr val="5E96BC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953375" y="4819650"/>
            <a:ext cx="114300" cy="495300"/>
          </a:xfrm>
          <a:prstGeom prst="rect">
            <a:avLst/>
          </a:prstGeom>
          <a:solidFill>
            <a:srgbClr val="A65AA0"/>
          </a:solidFill>
          <a:ln w="0">
            <a:solidFill>
              <a:srgbClr val="A65AA0"/>
            </a:solidFill>
            <a:prstDash val="solid"/>
          </a:ln>
        </p:spPr>
      </p:sp>
      <p:sp>
        <p:nvSpPr>
          <p:cNvPr id="18" name="Rectangle 17"/>
          <p:cNvSpPr>
            <a:spLocks noGrp="1"/>
          </p:cNvSpPr>
          <p:nvPr/>
        </p:nvSpPr>
        <p:spPr>
          <a:xfrm>
            <a:off x="8239125" y="4762500"/>
            <a:ext cx="18097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17212B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非同工會眾</a:t>
            </a:r>
            <a:endParaRPr sz="1500" b="1">
              <a:solidFill>
                <a:srgbClr val="17212B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39125" y="50863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1500" b="1">
                <a:solidFill>
                  <a:srgbClr val="526574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55.6%</a:t>
            </a:r>
            <a:endParaRPr sz="1500" b="1">
              <a:solidFill>
                <a:srgbClr val="526574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191750" y="4800600"/>
            <a:ext cx="1000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r">
              <a:def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sz="2400" b="1">
                <a:solidFill>
                  <a:srgbClr val="A65AA0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69</a:t>
            </a:r>
            <a:endParaRPr sz="2400" b="1">
              <a:solidFill>
                <a:srgbClr val="A65AA0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6960235" y="5733415"/>
            <a:ext cx="2115820" cy="4768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defPPr>
          </a:lstStyle>
          <a:p>
            <a:pPr algn="l">
              <a:defRPr sz="42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defRPr>
            </a:pPr>
            <a:r>
              <a:rPr 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BCEC 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會友</a:t>
            </a:r>
            <a:r>
              <a:rPr lang="en-US" altLang="zh-CN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12</a:t>
            </a:r>
            <a:r>
              <a:rPr lang="zh-CN" altLang="en-US" sz="2000" b="1">
                <a:solidFill>
                  <a:srgbClr val="173B5E"/>
                </a:solidFill>
                <a:latin typeface="Noto Sans TC" panose="020B0200000000000000" charset="-120"/>
                <a:ea typeface="Noto Sans TC" panose="020B0200000000000000" charset="-120"/>
                <a:cs typeface="Noto Sans TC" panose="020B0200000000000000" charset="-120"/>
              </a:rPr>
              <a:t>人</a:t>
            </a:r>
            <a:endParaRPr lang="zh-CN" altLang="en-US" sz="2000" b="1">
              <a:solidFill>
                <a:srgbClr val="173B5E"/>
              </a:solidFill>
              <a:latin typeface="Noto Sans TC" panose="020B0200000000000000" charset="-120"/>
              <a:ea typeface="Noto Sans TC" panose="020B0200000000000000" charset="-120"/>
              <a:cs typeface="Noto Sans TC" panose="020B0200000000000000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擬購物業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66750" y="1162050"/>
            <a:ext cx="619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</a:t>
            </a:r>
            <a:endParaRPr sz="27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66750" y="1695450"/>
            <a:ext cx="6858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 Bank Road, Dawley Bank, Telford TF4 2AZ</a:t>
            </a:r>
            <a:endParaRPr sz="16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室內面積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66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約 3,600 平方英尺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42862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土地面積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862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4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約 0.31 英畝</a:t>
            </a:r>
            <a:endParaRPr sz="24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905750" y="2571750"/>
            <a:ext cx="31908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公眾敬拜用途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905750" y="3000375"/>
            <a:ext cx="31908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0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F1</a:t>
            </a:r>
            <a:endParaRPr sz="30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66750" y="4171950"/>
            <a:ext cx="10858500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3" name="Rectangle 12"/>
          <p:cNvSpPr>
            <a:spLocks noGrp="1"/>
          </p:cNvSpPr>
          <p:nvPr/>
        </p:nvSpPr>
        <p:spPr>
          <a:xfrm>
            <a:off x="666750" y="4476750"/>
            <a:ext cx="1524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註冊業主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2238375" y="4438650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KINGDOM HALL TRUST</a:t>
            </a:r>
            <a:endParaRPr sz="165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66750" y="5067300"/>
            <a:ext cx="17145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長遠服事範圍</a:t>
            </a:r>
            <a:endParaRPr sz="135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2238375" y="4972050"/>
            <a:ext cx="8953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Telford、Shrewsbury、Wolverhampton、Stafford、Stoke-on-Trent</a:t>
            </a:r>
            <a:endParaRPr sz="15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Page number background 2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9" name="Page number 2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Rectangle 12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購置成本與成交付款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Table 15"/>
          <p:cNvGraphicFramePr/>
          <p:nvPr/>
        </p:nvGraphicFramePr>
        <p:xfrm>
          <a:off x="857250" y="1285875"/>
          <a:ext cx="4953000" cy="3905250"/>
        </p:xfrm>
        <a:graphic>
          <a:graphicData uri="http://schemas.openxmlformats.org/drawingml/2006/table">
            <a:tbl>
              <a:tblPr/>
              <a:tblGrid>
                <a:gridCol w="3048000"/>
                <a:gridCol w="1905000"/>
              </a:tblGrid>
              <a:tr h="781050">
                <a:tc>
                  <a:txBody>
                    <a:bodyPr/>
                    <a:lstStyle/>
                    <a:p>
                      <a: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金額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購買價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£375,000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印花稅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£8,750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t>律師費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£3,570</a:t>
                      </a:r>
                    </a:p>
                  </a:txBody>
                  <a:tcPr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總預算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3B5E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£387,320</a:t>
                      </a:r>
                      <a:endParaRPr sz="1725" b="1">
                        <a:solidFill>
                          <a:srgbClr val="173B5E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6953250" y="140970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完成交易時</a:t>
            </a:r>
            <a:endParaRPr sz="1500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953250" y="1952625"/>
            <a:ext cx="3810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31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7,320</a:t>
            </a:r>
            <a:endParaRPr sz="31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953250" y="26003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先行安排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524875" y="3076575"/>
            <a:ext cx="666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89"/>
          </a:bodyPr>
          <a:lstStyle/>
          <a:p>
            <a:pPr algn="ctr">
              <a:buNone/>
              <a:def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＋</a:t>
            </a:r>
            <a:endParaRPr sz="270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953250" y="3600450"/>
            <a:ext cx="3810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28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28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334125" y="4171950"/>
            <a:ext cx="5143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72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天福堂一次奉獻，依律師指示</a:t>
            </a:r>
            <a:endParaRPr sz="1725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857875" y="4629150"/>
            <a:ext cx="6000750" cy="71691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在天福堂同工會通過後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位弟兄姊妹確認，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總共一次性奉獻£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,000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 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目前資金缺口為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£42,000.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905500" y="5314950"/>
            <a:ext cx="5905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65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會友大會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通過後由BCEC支付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總預算</a:t>
            </a:r>
            <a:r>
              <a:rPr sz="1650" b="1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全額並指示律師完成購買</a:t>
            </a:r>
            <a:endParaRPr sz="1650" b="1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Page number background 3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Page number 3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資金來源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160010" y="3383915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>
                <a:solidFill>
                  <a:schemeClr val="tx1"/>
                </a:solidFill>
              </a:rPr>
              <a:t>2026年9月</a:t>
            </a:r>
            <a:r>
              <a:rPr>
                <a:solidFill>
                  <a:schemeClr val="tx1"/>
                </a:solidFill>
              </a:rPr>
              <a:t> 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 建堂基金總額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9422765" y="32842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£625,384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60010" y="384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按聚會人數約 1/8 分配</a:t>
            </a: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給天福堂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9408795" y="377571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£78,173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160645" y="181229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歷年常費結餘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9408160" y="177292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£74,475</a:t>
            </a:r>
            <a:endParaRPr sz="18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5214620" y="2280285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2" name="Rectangle 11"/>
          <p:cNvSpPr>
            <a:spLocks noGrp="1"/>
          </p:cNvSpPr>
          <p:nvPr/>
        </p:nvSpPr>
        <p:spPr>
          <a:xfrm>
            <a:off x="5160010" y="445198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BCEC資金合計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20.2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9048750" y="4473575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78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173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159375" y="87503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天福堂一次奉獻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9399905" y="79565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0,000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5159375" y="1309370"/>
            <a:ext cx="3810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buNone/>
              <a:defRPr sz="1275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275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十年固定奉獻</a:t>
            </a:r>
            <a:endParaRPr sz="1275" b="0">
              <a:solidFill>
                <a:schemeClr val="tx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9407525" y="1267460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875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4,672</a:t>
            </a:r>
            <a:endParaRPr sz="1875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5214620" y="4267200"/>
            <a:ext cx="6143625" cy="190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19" name="Rectangle 18"/>
          <p:cNvSpPr>
            <a:spLocks noGrp="1"/>
          </p:cNvSpPr>
          <p:nvPr/>
        </p:nvSpPr>
        <p:spPr>
          <a:xfrm>
            <a:off x="5160010" y="2493010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天福堂奉獻合計 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79.8</a:t>
            </a:r>
            <a:r>
              <a:rPr sz="1500" b="1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sz="1500" b="1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9041765" y="2415540"/>
            <a:ext cx="2381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21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309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21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147</a:t>
            </a:r>
            <a:endParaRPr sz="21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3" name="Page number background 4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Page number 4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90550" y="2131060"/>
            <a:ext cx="432244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購置成本</a:t>
            </a: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£387,320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541020" y="5343525"/>
            <a:ext cx="10659110" cy="8985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BCEC十年</a:t>
            </a: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付出</a:t>
            </a:r>
            <a:r>
              <a:rPr sz="2700"/>
              <a:t>£</a:t>
            </a:r>
            <a:r>
              <a:rPr lang="en-US" sz="2700"/>
              <a:t>152</a:t>
            </a:r>
            <a:r>
              <a:rPr lang="en-GB" sz="2700"/>
              <a:t>,648</a:t>
            </a:r>
            <a:r>
              <a:rPr sz="2700"/>
              <a:t> = </a:t>
            </a:r>
            <a:r>
              <a:rPr lang="en-GB" sz="2700"/>
              <a:t>387,320 -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50,000 </a:t>
            </a:r>
            <a:r>
              <a:rPr lang="en-GB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184,672</a:t>
            </a:r>
            <a:endParaRPr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而</a:t>
            </a:r>
            <a:r>
              <a:rPr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擁有£387,320資產的教堂,100%所有權</a:t>
            </a:r>
            <a:r>
              <a:rPr lang="en-GB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lang="zh-CN" altLang="en-US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淨值增加</a:t>
            </a:r>
            <a:r>
              <a:rPr lang="en-GB" altLang="zh-CN" sz="27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£234,672</a:t>
            </a:r>
            <a:endParaRPr lang="en-GB" altLang="zh-CN" sz="27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天福堂十年固定奉獻安排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42950" y="12382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/>
          </a:bodyPr>
          <a:lstStyle/>
          <a:p>
            <a:pPr algn="l">
              <a:buNone/>
              <a:def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3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書面承諾期</a:t>
            </a:r>
            <a:endParaRPr sz="13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42950" y="158115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年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23" name="Table 18"/>
          <p:cNvGraphicFramePr/>
          <p:nvPr/>
        </p:nvGraphicFramePr>
        <p:xfrm>
          <a:off x="4810125" y="1285875"/>
          <a:ext cx="6667501" cy="2400300"/>
        </p:xfrm>
        <a:graphic>
          <a:graphicData uri="http://schemas.openxmlformats.org/drawingml/2006/table">
            <a:tbl>
              <a:tblPr/>
              <a:tblGrid>
                <a:gridCol w="1935726"/>
                <a:gridCol w="1433871"/>
                <a:gridCol w="1648952"/>
                <a:gridCol w="1648952"/>
              </a:tblGrid>
              <a:tr h="800100">
                <a:tc>
                  <a:txBody>
                    <a:bodyPr/>
                    <a:lstStyle/>
                    <a:p>
                      <a:r>
                        <a:t>期間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期間合計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累計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第1至1</a:t>
                      </a:r>
                      <a:r>
                        <a:t>1</a:t>
                      </a:r>
                      <a:r>
                        <a:t>9</a:t>
                      </a:r>
                      <a:r>
                        <a:t>個月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5</a:t>
                      </a:r>
                      <a:r>
                        <a:t>3</a:t>
                      </a: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183</a:t>
                      </a:r>
                      <a:r>
                        <a:t>,</a:t>
                      </a:r>
                      <a:r>
                        <a:t>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3,</a:t>
                      </a:r>
                      <a:r>
                        <a:t>022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r>
                        <a:t>第1</a:t>
                      </a:r>
                      <a:r>
                        <a:t>2</a:t>
                      </a:r>
                      <a:r>
                        <a:t>0個月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£1,</a:t>
                      </a:r>
                      <a:r>
                        <a:t>650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£</a:t>
                      </a:r>
                      <a:r>
                        <a:t>18</a:t>
                      </a:r>
                      <a:r>
                        <a:t>4,672</a:t>
                      </a:r>
                    </a:p>
                  </a:txBody>
                  <a:tcPr>
                    <a:solidFill>
                      <a:srgbClr val="DCEAF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>
            <a:spLocks noGrp="1"/>
          </p:cNvSpPr>
          <p:nvPr/>
        </p:nvSpPr>
        <p:spPr>
          <a:xfrm>
            <a:off x="742950" y="34766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每月核算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42950" y="3905250"/>
            <a:ext cx="3905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BCEC記錄承諾額、實收額、不足額及補足額</a:t>
            </a:r>
            <a:endParaRPr sz="18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286375" y="42100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725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不足額保障</a:t>
            </a:r>
            <a:endParaRPr sz="1725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286375" y="4629150"/>
            <a:ext cx="576262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立即通知盧天強弟兄，依個人書面擔保補足。必要時涉及房屋資產，須經獨立法律意見。</a:t>
            </a:r>
            <a:r>
              <a:rPr sz="1600">
                <a:solidFill>
                  <a:schemeClr val="tx1"/>
                </a:solidFill>
              </a:rPr>
              <a:t>責任完成後撤銷原擔保，專戶可轉作物業基金</a:t>
            </a:r>
            <a:r>
              <a:rPr sz="1600">
                <a:solidFill>
                  <a:schemeClr val="tx1"/>
                </a:solidFill>
              </a:rPr>
              <a:t>。</a:t>
            </a:r>
            <a:endParaRPr sz="16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07670" y="2348230"/>
            <a:ext cx="3889375" cy="97917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已有2位弟兄姊妹確認，</a:t>
            </a:r>
            <a:endParaRPr sz="1800" b="1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購堂後每月總共奉獻£</a:t>
            </a:r>
            <a:r>
              <a:rPr sz="1800" b="1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</a:t>
            </a:r>
            <a:r>
              <a:rPr sz="1800">
                <a:solidFill>
                  <a:schemeClr val="accent5">
                    <a:lumMod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sz="1800">
              <a:solidFill>
                <a:schemeClr val="accent5">
                  <a:lumMod val="75000"/>
                </a:scheme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匯入指定的天福堂建堂基金專戶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  <a:defRPr sz="150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800">
                <a:solidFill>
                  <a:schemeClr val="accent5">
                    <a:lumMod val="75000"/>
                  </a:schemeClr>
                </a:solidFill>
              </a:rPr>
              <a:t>目前資金缺口每月</a:t>
            </a:r>
            <a:r>
              <a:rPr sz="1800">
                <a:solidFill>
                  <a:schemeClr val="accent5">
                    <a:lumMod val="75000"/>
                  </a:schemeClr>
                </a:solidFill>
              </a:rPr>
              <a:t>£1388.</a:t>
            </a:r>
            <a:endParaRPr sz="18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487170" y="5610225"/>
            <a:ext cx="10287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246"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847215" y="5486400"/>
            <a:ext cx="103949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ctr">
              <a:buNone/>
              <a:defRPr sz="1275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275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Page number background 5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7" name="Page number 5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Rectangle 15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所有權、使用與財務原則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704850" y="1257300"/>
            <a:ext cx="31432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368"/>
          </a:bodyPr>
          <a:lstStyle/>
          <a:p>
            <a:pPr algn="l">
              <a:buNone/>
              <a:def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8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</a:t>
            </a:r>
            <a:endParaRPr sz="28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704850" y="1790700"/>
            <a:ext cx="31432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250" b="1">
                <a:solidFill>
                  <a:srgbClr val="D7A62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100% 所有權</a:t>
            </a:r>
            <a:endParaRPr sz="2250" b="1">
              <a:solidFill>
                <a:srgbClr val="D7A62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04850" y="2343150"/>
            <a:ext cx="4095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Land Registry登記；天福堂及盧天強弟兄無獨立產權、出售決定權或售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屋</a:t>
            </a: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分配權。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191125" y="1200150"/>
            <a:ext cx="19050" cy="4476750"/>
          </a:xfrm>
          <a:prstGeom prst="rect">
            <a:avLst/>
          </a:prstGeom>
          <a:solidFill>
            <a:srgbClr val="D6E0E8"/>
          </a:solidFill>
          <a:ln w="0">
            <a:noFill/>
          </a:ln>
        </p:spPr>
      </p:sp>
      <p:sp>
        <p:nvSpPr>
          <p:cNvPr id="8" name="Rectangle 7"/>
          <p:cNvSpPr>
            <a:spLocks noGrp="1"/>
          </p:cNvSpPr>
          <p:nvPr/>
        </p:nvSpPr>
        <p:spPr>
          <a:xfrm>
            <a:off x="5619750" y="1181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場地使用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191375" y="1143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BCEC其他堂會的福音活動免費；私人活動按標準收費80%；網上登記，天福堂聚會優先。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619750" y="2324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年度結餘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7191375" y="2286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購堂基金在1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年固定</a:t>
            </a: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奉獻期內優先履行購堂責任；完成後用於重大維修及增添設備。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5619750" y="3467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規劃假設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191375" y="3429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收入年增長6.1%；營運成本5%；講員等事工費用2%。預測不構成保證。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619750" y="461010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buNone/>
              <a:defRPr sz="15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營運儲備</a:t>
            </a:r>
            <a:endParaRPr sz="160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191375" y="4572000"/>
            <a:ext cx="4191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135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00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維持不少於6個月基本營運成本；保全及音響設備由天福堂負責。</a:t>
            </a:r>
            <a:endParaRPr sz="1600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Page number background 6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Page number 6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Rectangle 4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主要風險及控制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2" name="Table 7"/>
          <p:cNvGraphicFramePr/>
          <p:nvPr/>
        </p:nvGraphicFramePr>
        <p:xfrm>
          <a:off x="857250" y="1238250"/>
          <a:ext cx="10477500" cy="4095750"/>
        </p:xfrm>
        <a:graphic>
          <a:graphicData uri="http://schemas.openxmlformats.org/drawingml/2006/table">
            <a:tbl>
              <a:tblPr/>
              <a:tblGrid>
                <a:gridCol w="3741964"/>
                <a:gridCol w="6735536"/>
              </a:tblGrid>
              <a:tr h="682625">
                <a:tc>
                  <a:txBody>
                    <a:bodyPr/>
                    <a:lstStyle/>
                    <a:p>
                      <a:r>
                        <a:t>風險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控制方法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長期奉獻未按時收到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月底核算、即時通知、依書面擔保補足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指定</a:t>
                      </a:r>
                      <a:r>
                        <a:t>奉獻</a:t>
                      </a:r>
                      <a:r>
                        <a:t>款與營運款列</a:t>
                      </a:r>
                      <a:r>
                        <a:t>明細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指定基金、獨立會計紀錄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營運或出租收入低於預期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逐月帳目、年度檢討、現金儲備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個人擔保範圍與執行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獨立法律顧問審查並書面界定</a:t>
                      </a: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t>利益衝突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申報並迴避相關決策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Page number 6"/>
          <p:cNvSpPr>
            <a:spLocks noGrp="1"/>
          </p:cNvSpPr>
          <p:nvPr/>
        </p:nvSpPr>
        <p:spPr>
          <a:xfrm>
            <a:off x="11352530" y="47879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Rectangle 7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歷年收入、支出</a:t>
            </a:r>
            <a:r>
              <a:t>、</a:t>
            </a:r>
            <a:r>
              <a:t>總結餘：£74,475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6" name="Table 10"/>
          <p:cNvGraphicFramePr/>
          <p:nvPr/>
        </p:nvGraphicFramePr>
        <p:xfrm>
          <a:off x="523875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餘額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2004–05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1,897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2005–06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3,973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2006–07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4,319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2007–08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8,292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4,155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2008–09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2,784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2009–10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2010–11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1,526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2011–12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1,763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2012–13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2,787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2013–14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3,450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2014–15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6,943*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1"/>
          <p:cNvGraphicFramePr/>
          <p:nvPr/>
        </p:nvGraphicFramePr>
        <p:xfrm>
          <a:off x="6477000" y="1143000"/>
          <a:ext cx="5429251" cy="4857756"/>
        </p:xfrm>
        <a:graphic>
          <a:graphicData uri="http://schemas.openxmlformats.org/drawingml/2006/table">
            <a:tbl>
              <a:tblPr/>
              <a:tblGrid>
                <a:gridCol w="1551214"/>
                <a:gridCol w="1292679"/>
                <a:gridCol w="1292679"/>
                <a:gridCol w="1292679"/>
              </a:tblGrid>
              <a:tr h="404813">
                <a:tc>
                  <a:txBody>
                    <a:bodyPr/>
                    <a:lstStyle/>
                    <a:p>
                      <a:r>
                        <a:t>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收入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支出 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餘額 £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2015–16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4,920*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2016–17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5,222*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2017–18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4,209*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2018–19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4,769*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2019–20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11,211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4,198*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2020–21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4,340*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2021–22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14,585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5,048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9,537*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2022–23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3,247*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2023–24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17,452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−1,371*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2024–25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41*</a:t>
                      </a:r>
                    </a:p>
                  </a:txBody>
                  <a:tcPr/>
                </a:tc>
              </a:tr>
              <a:tr h="404813">
                <a:tc>
                  <a:txBody>
                    <a:bodyPr/>
                    <a:lstStyle/>
                    <a:p>
                      <a:r>
                        <a:t>2025–26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6,440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>
            <a:spLocks noGrp="1"/>
          </p:cNvSpPr>
          <p:nvPr/>
        </p:nvSpPr>
        <p:spPr>
          <a:xfrm>
            <a:off x="647700" y="6153150"/>
            <a:ext cx="28575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 algn="l">
              <a:buNone/>
              <a:def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05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退稅未列入</a:t>
            </a:r>
            <a:endParaRPr sz="105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3791585" y="45720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6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endParaRPr sz="16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1" name="Page number background 8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2" name="Page number 8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D7A62A"/>
          </a:solidFill>
          <a:ln w="0">
            <a:noFill/>
          </a:ln>
        </p:spPr>
      </p:sp>
      <p:sp>
        <p:nvSpPr>
          <p:cNvPr id="2" name="Rectangle 1"/>
          <p:cNvSpPr>
            <a:spLocks noGrp="1"/>
          </p:cNvSpPr>
          <p:nvPr/>
        </p:nvSpPr>
        <p:spPr>
          <a:xfrm>
            <a:off x="590550" y="3238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buNone/>
              <a:def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255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場地營運與每月預期收入</a:t>
            </a:r>
            <a:endParaRPr sz="255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220450" y="4000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aphicFrame>
        <p:nvGraphicFramePr>
          <p:cNvPr id="18" name="Table 13"/>
          <p:cNvGraphicFramePr/>
          <p:nvPr/>
        </p:nvGraphicFramePr>
        <p:xfrm>
          <a:off x="571500" y="1200150"/>
          <a:ext cx="6667500" cy="4210052"/>
        </p:xfrm>
        <a:graphic>
          <a:graphicData uri="http://schemas.openxmlformats.org/drawingml/2006/table">
            <a:tbl>
              <a:tblPr/>
              <a:tblGrid>
                <a:gridCol w="3492500"/>
                <a:gridCol w="127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t>用途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每月收入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備註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天福堂主日崇拜／主日學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£2,018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2025年平均奉獻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其他教會主日崇拜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其他教會主日學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主日下午租金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社區中心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音樂教室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  <a:tr h="601436">
                <a:tc>
                  <a:txBody>
                    <a:bodyPr/>
                    <a:lstStyle/>
                    <a:p>
                      <a:r>
                        <a:t>青年俱樂部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£100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週一至週五租金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>
            <a:spLocks noGrp="1"/>
          </p:cNvSpPr>
          <p:nvPr/>
        </p:nvSpPr>
        <p:spPr>
          <a:xfrm>
            <a:off x="7762875" y="1323975"/>
            <a:ext cx="3429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500" b="0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每月估算合計</a:t>
            </a:r>
            <a:endParaRPr sz="1500" b="0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7762875" y="1743075"/>
            <a:ext cx="34290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3600" b="1">
                <a:solidFill>
                  <a:srgbClr val="173B5E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£3,078</a:t>
            </a:r>
            <a:endParaRPr sz="3600" b="1">
              <a:solidFill>
                <a:srgbClr val="173B5E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62875" y="2914650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管理公司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62875" y="3333750"/>
            <a:ext cx="3429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管理費 10%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每月向BCEC提交租金、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費用及完整帳目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62875" y="4486275"/>
            <a:ext cx="3429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ctr">
              <a:buNone/>
              <a:def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650" b="1">
                <a:solidFill>
                  <a:srgbClr val="2B648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奉獻流程</a:t>
            </a:r>
            <a:endParaRPr sz="1650" b="1">
              <a:solidFill>
                <a:srgbClr val="2B648F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62875" y="48672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425" b="0">
                <a:solidFill>
                  <a:srgbClr val="17212B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主日奉獻及建堂基金直接交付BCEC</a:t>
            </a:r>
            <a:endParaRPr sz="1425" b="0">
              <a:solidFill>
                <a:srgbClr val="17212B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3" name="Page number background 9"/>
          <p:cNvSpPr>
            <a:spLocks noGrp="1"/>
          </p:cNvSpPr>
          <p:nvPr/>
        </p:nvSpPr>
        <p:spPr>
          <a:xfrm>
            <a:off x="11096625" y="247650"/>
            <a:ext cx="762000" cy="5143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592" y="201168"/>
            <a:ext cx="11704320" cy="4389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Kingdom Hall | </a:t>
            </a:r>
            <a:r>
              <a:rPr lang="zh-CN" altLang="en-US" sz="2500" b="1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購堂後年度營運費用初步預算</a:t>
            </a:r>
            <a:endParaRPr lang="zh-CN" altLang="en-US" sz="2500" b="1" dirty="0">
              <a:solidFill>
                <a:srgbClr val="092B4B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64592" y="777240"/>
            <a:ext cx="100584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按约 3,600 sq ft 教堂用途估算 · 英镑 GBP · 非正式报价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283210" y="1508760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CN" altLang="en-US" sz="1400" dirty="0"/>
              <a:t>費用類別</a:t>
            </a:r>
            <a:endParaRPr lang="zh-CN" alt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126480" y="1508760"/>
            <a:ext cx="11430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zh-CN" altLang="en-US" sz="1400" dirty="0"/>
              <a:t>預計每年</a:t>
            </a:r>
            <a:endParaRPr lang="zh-CN" alt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83464" y="1847088"/>
            <a:ext cx="699516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193852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电费、燃气及供暖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623560" y="193852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£3,000 – £6,000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83464" y="231343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9184" y="242316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水费及污水费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623560" y="242316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£500 – £1,000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83464" y="2798064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" y="2907792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建筑物</a:t>
            </a:r>
            <a:r>
              <a:rPr lang="zh-CN" altLang="en-US" sz="1300" dirty="0">
                <a:sym typeface="+mn-ea"/>
              </a:rPr>
              <a:t>保險費</a:t>
            </a:r>
            <a:endParaRPr lang="zh-CN" alt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623560" y="2907792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£1,500 – £2,000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83464" y="3282696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9184" y="3392424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zh-CN" alt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623560" y="3392424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</a:t>
            </a:r>
            <a:r>
              <a:rPr lang="en-GB" alt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1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,</a:t>
            </a:r>
            <a:r>
              <a:rPr lang="en-GB" alt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5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00 – £</a:t>
            </a:r>
            <a:r>
              <a:rPr lang="en-GB" alt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2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,000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83464" y="3767328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" y="3877056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清洁、及消耗品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623560" y="3877056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£6,500 – £</a:t>
            </a:r>
            <a:r>
              <a:rPr lang="en-GB" alt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7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,</a:t>
            </a:r>
            <a:r>
              <a:rPr lang="en-GB" alt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5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00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83464" y="4251960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9184" y="4361688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消防、警报及法定安全检查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623560" y="4361688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£800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283464" y="4736592"/>
            <a:ext cx="6995160" cy="0"/>
          </a:xfrm>
          <a:prstGeom prst="line">
            <a:avLst/>
          </a:prstGeom>
          <a:noFill/>
          <a:ln w="10160">
            <a:solidFill>
              <a:srgbClr val="D5E0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9184" y="4846320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网络、电话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623560" y="4846320"/>
            <a:ext cx="164592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GB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£400 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  <a:sym typeface="+mn-ea"/>
              </a:rPr>
              <a:t>– </a:t>
            </a:r>
            <a:r>
              <a:rPr lang="en-US" sz="1300" dirty="0">
                <a:solidFill>
                  <a:srgbClr val="092B4B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£500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726680" y="1234440"/>
            <a:ext cx="4114800" cy="2423160"/>
          </a:xfrm>
          <a:prstGeom prst="roundRect">
            <a:avLst>
              <a:gd name="adj" fmla="val 5283"/>
            </a:avLst>
          </a:prstGeom>
          <a:solidFill>
            <a:srgbClr val="E8F2FB"/>
          </a:solidFill>
          <a:ln w="12700">
            <a:solidFill>
              <a:srgbClr val="D0E1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01000" y="1664208"/>
            <a:ext cx="3474720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CN" altLang="en-US" sz="1700" dirty="0"/>
              <a:t>年度營運費用合計</a:t>
            </a:r>
            <a:endParaRPr lang="zh-CN" alt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8001000" y="213055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£1</a:t>
            </a:r>
            <a:r>
              <a:rPr lang="en-GB" alt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4</a:t>
            </a:r>
            <a:r>
              <a:rPr 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,</a:t>
            </a:r>
            <a:r>
              <a:rPr lang="en-GB" alt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2</a:t>
            </a:r>
            <a:r>
              <a:rPr 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00 – £</a:t>
            </a:r>
            <a:r>
              <a:rPr lang="en-GB" alt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19</a:t>
            </a:r>
            <a:r>
              <a:rPr lang="en-US" sz="2400" b="1" dirty="0">
                <a:solidFill>
                  <a:srgbClr val="247EB7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,800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8001000" y="2852928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约 £1,317 – £2,067 / 月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146304" y="5742432"/>
            <a:ext cx="11704320" cy="0"/>
          </a:xfrm>
          <a:prstGeom prst="line">
            <a:avLst/>
          </a:prstGeom>
          <a:noFill/>
          <a:ln w="12700">
            <a:solidFill>
              <a:srgbClr val="D5E0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10312" y="6053328"/>
            <a:ext cx="116128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CN" altLang="en-US" sz="1300" dirty="0"/>
              <a:t>需要確認：實際能源帳單、保險報價、維修狀況。</a:t>
            </a:r>
            <a:endParaRPr lang="zh-CN" alt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210312" y="6437376"/>
            <a:ext cx="11612880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8718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pitchFamily="34" charset="-120"/>
              </a:rPr>
              <a:t>注：不包括一次性装修／大型结构维修；所有金额为初步估算。</a:t>
            </a:r>
            <a:endParaRPr lang="en-US" sz="900" dirty="0"/>
          </a:p>
        </p:txBody>
      </p:sp>
      <p:sp>
        <p:nvSpPr>
          <p:cNvPr id="34" name="Text 17"/>
          <p:cNvSpPr/>
          <p:nvPr/>
        </p:nvSpPr>
        <p:spPr>
          <a:xfrm>
            <a:off x="312674" y="3358261"/>
            <a:ext cx="5394960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CN" altLang="en-US" sz="1300" dirty="0"/>
              <a:t>管理費</a:t>
            </a:r>
            <a:endParaRPr lang="zh-CN" altLang="en-US" sz="1300" dirty="0"/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lang="en-GB"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lang="en-GB"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top-gold-rule"/>
          <p:cNvSpPr>
            <a:spLocks noGrp="1"/>
          </p:cNvSpPr>
          <p:nvPr/>
        </p:nvSpPr>
        <p:spPr>
          <a:xfrm>
            <a:off x="0" y="0"/>
            <a:ext cx="12699968" cy="57150"/>
          </a:xfrm>
          <a:prstGeom prst="rect">
            <a:avLst/>
          </a:prstGeom>
          <a:solidFill>
            <a:srgbClr val="D9A719"/>
          </a:solidFill>
          <a:ln w="0">
            <a:noFill/>
            <a:prstDash val="solid"/>
          </a:ln>
        </p:spPr>
      </p:sp>
      <p:sp>
        <p:nvSpPr>
          <p:cNvPr id="2" name="title"/>
          <p:cNvSpPr>
            <a:spLocks noGrp="1"/>
          </p:cNvSpPr>
          <p:nvPr/>
        </p:nvSpPr>
        <p:spPr>
          <a:xfrm>
            <a:off x="457200" y="476250"/>
            <a:ext cx="8096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1">
                <a:solidFill>
                  <a:srgbClr val="17365D"/>
                </a:solidFill>
              </a:defRPr>
            </a:defPPr>
            <a:lvl1pPr>
              <a:buNone/>
              <a:defRPr sz="2250" b="1">
                <a:solidFill>
                  <a:srgbClr val="17365D"/>
                </a:solidFill>
              </a:defRPr>
            </a:lvl1pPr>
            <a:lvl2pPr>
              <a:buNone/>
              <a:defRPr sz="2250" b="1">
                <a:solidFill>
                  <a:srgbClr val="17365D"/>
                </a:solidFill>
              </a:defRPr>
            </a:lvl2pPr>
            <a:lvl3pPr>
              <a:buNone/>
              <a:defRPr sz="2250" b="1">
                <a:solidFill>
                  <a:srgbClr val="17365D"/>
                </a:solidFill>
              </a:defRPr>
            </a:lvl3pPr>
            <a:lvl4pPr>
              <a:buNone/>
              <a:defRPr sz="2250" b="1">
                <a:solidFill>
                  <a:srgbClr val="17365D"/>
                </a:solidFill>
              </a:defRPr>
            </a:lvl4pPr>
            <a:lvl5pPr>
              <a:buNone/>
              <a:defRPr sz="2250" b="1">
                <a:solidFill>
                  <a:srgbClr val="17365D"/>
                </a:solidFill>
              </a:defRPr>
            </a:lvl5pPr>
            <a:lvl6pPr>
              <a:buNone/>
              <a:defRPr sz="2250" b="1">
                <a:solidFill>
                  <a:srgbClr val="17365D"/>
                </a:solidFill>
              </a:defRPr>
            </a:lvl6pPr>
            <a:lvl7pPr>
              <a:buNone/>
              <a:defRPr sz="2250" b="1">
                <a:solidFill>
                  <a:srgbClr val="17365D"/>
                </a:solidFill>
              </a:defRPr>
            </a:lvl7pPr>
            <a:lvl8pPr>
              <a:buNone/>
              <a:defRPr sz="2250" b="1">
                <a:solidFill>
                  <a:srgbClr val="17365D"/>
                </a:solidFill>
              </a:defRPr>
            </a:lvl8pPr>
            <a:lvl9pPr>
              <a:buNone/>
              <a:defRPr sz="2250" b="1">
                <a:solidFill>
                  <a:srgbClr val="17365D"/>
                </a:solidFill>
              </a:defRPr>
            </a:lvl9pPr>
          </a:lstStyle>
          <a:p>
            <a:pPr>
              <a:buNone/>
              <a:defRPr sz="2250" b="1">
                <a:solidFill>
                  <a:srgbClr val="17365D"/>
                </a:solidFill>
              </a:defRPr>
            </a:pPr>
            <a:r>
              <a:rPr lang="zh-CN" altLang="en-US">
                <a:sym typeface="+mn-ea"/>
              </a:rPr>
              <a:t>天福堂購</a:t>
            </a:r>
            <a:r>
              <a:rPr sz="2250" b="1">
                <a:solidFill>
                  <a:srgbClr val="17365D"/>
                </a:solidFill>
              </a:rPr>
              <a:t>堂基金奉獻承諾表</a:t>
            </a:r>
            <a:endParaRPr sz="2250" b="1">
              <a:solidFill>
                <a:srgbClr val="17365D"/>
              </a:solidFill>
            </a:endParaRPr>
          </a:p>
        </p:txBody>
      </p:sp>
      <p:sp>
        <p:nvSpPr>
          <p:cNvPr id="4" name="title-rule"/>
          <p:cNvSpPr>
            <a:spLocks noGrp="1"/>
          </p:cNvSpPr>
          <p:nvPr/>
        </p:nvSpPr>
        <p:spPr>
          <a:xfrm>
            <a:off x="476250" y="1438275"/>
            <a:ext cx="4572000" cy="19050"/>
          </a:xfrm>
          <a:prstGeom prst="rect">
            <a:avLst/>
          </a:prstGeom>
          <a:solidFill>
            <a:srgbClr val="8CA7BD"/>
          </a:solidFill>
          <a:ln w="0">
            <a:noFill/>
            <a:prstDash val="solid"/>
          </a:ln>
        </p:spPr>
      </p:sp>
      <p:sp>
        <p:nvSpPr>
          <p:cNvPr id="5" name="qr-card"/>
          <p:cNvSpPr>
            <a:spLocks noGrp="1"/>
          </p:cNvSpPr>
          <p:nvPr/>
        </p:nvSpPr>
        <p:spPr>
          <a:xfrm>
            <a:off x="1381125" y="1790700"/>
            <a:ext cx="3714750" cy="371475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1430">
            <a:solidFill>
              <a:srgbClr val="D7E0E7"/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4">
            <a:srgbClr val="FFFFFF"/>
          </a:effectRef>
          <a:fontRef idx="major"/>
        </p:style>
      </p:sp>
      <p:sp>
        <p:nvSpPr>
          <p:cNvPr id="7" name="scan-instruction"/>
          <p:cNvSpPr>
            <a:spLocks noGrp="1"/>
          </p:cNvSpPr>
          <p:nvPr/>
        </p:nvSpPr>
        <p:spPr>
          <a:xfrm>
            <a:off x="5807710" y="2636520"/>
            <a:ext cx="5524500" cy="5568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875" b="1">
                <a:solidFill>
                  <a:srgbClr val="17365D"/>
                </a:solidFill>
              </a:defRPr>
            </a:defPPr>
            <a:lvl1pPr>
              <a:buNone/>
              <a:defRPr sz="1875" b="1">
                <a:solidFill>
                  <a:srgbClr val="17365D"/>
                </a:solidFill>
              </a:defRPr>
            </a:lvl1pPr>
            <a:lvl2pPr>
              <a:buNone/>
              <a:defRPr sz="1875" b="1">
                <a:solidFill>
                  <a:srgbClr val="17365D"/>
                </a:solidFill>
              </a:defRPr>
            </a:lvl2pPr>
            <a:lvl3pPr>
              <a:buNone/>
              <a:defRPr sz="1875" b="1">
                <a:solidFill>
                  <a:srgbClr val="17365D"/>
                </a:solidFill>
              </a:defRPr>
            </a:lvl3pPr>
            <a:lvl4pPr>
              <a:buNone/>
              <a:defRPr sz="1875" b="1">
                <a:solidFill>
                  <a:srgbClr val="17365D"/>
                </a:solidFill>
              </a:defRPr>
            </a:lvl4pPr>
            <a:lvl5pPr>
              <a:buNone/>
              <a:defRPr sz="1875" b="1">
                <a:solidFill>
                  <a:srgbClr val="17365D"/>
                </a:solidFill>
              </a:defRPr>
            </a:lvl5pPr>
            <a:lvl6pPr>
              <a:buNone/>
              <a:defRPr sz="1875" b="1">
                <a:solidFill>
                  <a:srgbClr val="17365D"/>
                </a:solidFill>
              </a:defRPr>
            </a:lvl6pPr>
            <a:lvl7pPr>
              <a:buNone/>
              <a:defRPr sz="1875" b="1">
                <a:solidFill>
                  <a:srgbClr val="17365D"/>
                </a:solidFill>
              </a:defRPr>
            </a:lvl7pPr>
            <a:lvl8pPr>
              <a:buNone/>
              <a:defRPr sz="1875" b="1">
                <a:solidFill>
                  <a:srgbClr val="17365D"/>
                </a:solidFill>
              </a:defRPr>
            </a:lvl8pPr>
            <a:lvl9pPr>
              <a:buNone/>
              <a:defRPr sz="1875" b="1">
                <a:solidFill>
                  <a:srgbClr val="17365D"/>
                </a:solidFill>
              </a:defRPr>
            </a:lvl9pPr>
          </a:lstStyle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sz="1800" b="1">
                <a:solidFill>
                  <a:srgbClr val="17365D"/>
                </a:solidFill>
              </a:rPr>
              <a:t>請掃描 QR Code，填寫</a:t>
            </a:r>
            <a:r>
              <a:rPr lang="zh-CN" altLang="en-US" sz="1800" b="1">
                <a:solidFill>
                  <a:srgbClr val="17365D"/>
                </a:solidFill>
              </a:rPr>
              <a:t>購</a:t>
            </a:r>
            <a:r>
              <a:rPr sz="1800" b="1">
                <a:solidFill>
                  <a:srgbClr val="17365D"/>
                </a:solidFill>
              </a:rPr>
              <a:t>堂基金奉獻承諾表。</a:t>
            </a:r>
            <a:r>
              <a:rPr lang="zh-CN" altLang="en-US" sz="1800">
                <a:sym typeface="+mn-ea"/>
              </a:rPr>
              <a:t>电邮至</a:t>
            </a:r>
            <a:endParaRPr lang="zh-CN" altLang="en-US" sz="1800" b="1">
              <a:solidFill>
                <a:srgbClr val="17365D"/>
              </a:solidFill>
            </a:endParaRPr>
          </a:p>
          <a:p>
            <a:pPr>
              <a:buNone/>
              <a:defRPr sz="1875" b="1">
                <a:solidFill>
                  <a:srgbClr val="17365D"/>
                </a:solidFill>
              </a:defRPr>
            </a:pPr>
            <a:r>
              <a:rPr lang="en-US" altLang="en-US" sz="1800">
                <a:sym typeface="+mn-ea"/>
              </a:rPr>
              <a:t>treasurer@thebcec.org.uk</a:t>
            </a:r>
            <a:endParaRPr lang="en-US" altLang="en-US" sz="1800" b="1">
              <a:solidFill>
                <a:srgbClr val="17365D"/>
              </a:solidFill>
            </a:endParaRPr>
          </a:p>
          <a:p>
            <a:pPr>
              <a:buNone/>
              <a:defRPr sz="1875" b="1">
                <a:solidFill>
                  <a:srgbClr val="17365D"/>
                </a:solidFill>
              </a:defRPr>
            </a:pPr>
            <a:endParaRPr sz="1800" b="1">
              <a:solidFill>
                <a:srgbClr val="17365D"/>
              </a:solidFill>
            </a:endParaRPr>
          </a:p>
        </p:txBody>
      </p:sp>
      <p:sp>
        <p:nvSpPr>
          <p:cNvPr id="10" name="privacy-note"/>
          <p:cNvSpPr>
            <a:spLocks noGrp="1"/>
          </p:cNvSpPr>
          <p:nvPr/>
        </p:nvSpPr>
        <p:spPr>
          <a:xfrm>
            <a:off x="5807710" y="4293870"/>
            <a:ext cx="5334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050">
                <a:solidFill>
                  <a:srgbClr val="667785"/>
                </a:solidFill>
              </a:defRPr>
            </a:defPPr>
            <a:lvl1pPr>
              <a:buNone/>
              <a:defRPr sz="1050">
                <a:solidFill>
                  <a:srgbClr val="667785"/>
                </a:solidFill>
              </a:defRPr>
            </a:lvl1pPr>
            <a:lvl2pPr>
              <a:buNone/>
              <a:defRPr sz="1050">
                <a:solidFill>
                  <a:srgbClr val="667785"/>
                </a:solidFill>
              </a:defRPr>
            </a:lvl2pPr>
            <a:lvl3pPr>
              <a:buNone/>
              <a:defRPr sz="1050">
                <a:solidFill>
                  <a:srgbClr val="667785"/>
                </a:solidFill>
              </a:defRPr>
            </a:lvl3pPr>
            <a:lvl4pPr>
              <a:buNone/>
              <a:defRPr sz="1050">
                <a:solidFill>
                  <a:srgbClr val="667785"/>
                </a:solidFill>
              </a:defRPr>
            </a:lvl4pPr>
            <a:lvl5pPr>
              <a:buNone/>
              <a:defRPr sz="1050">
                <a:solidFill>
                  <a:srgbClr val="667785"/>
                </a:solidFill>
              </a:defRPr>
            </a:lvl5pPr>
            <a:lvl6pPr>
              <a:buNone/>
              <a:defRPr sz="1050">
                <a:solidFill>
                  <a:srgbClr val="667785"/>
                </a:solidFill>
              </a:defRPr>
            </a:lvl6pPr>
            <a:lvl7pPr>
              <a:buNone/>
              <a:defRPr sz="1050">
                <a:solidFill>
                  <a:srgbClr val="667785"/>
                </a:solidFill>
              </a:defRPr>
            </a:lvl7pPr>
            <a:lvl8pPr>
              <a:buNone/>
              <a:defRPr sz="1050">
                <a:solidFill>
                  <a:srgbClr val="667785"/>
                </a:solidFill>
              </a:defRPr>
            </a:lvl8pPr>
            <a:lvl9pPr>
              <a:buNone/>
              <a:defRPr sz="1050">
                <a:solidFill>
                  <a:srgbClr val="667785"/>
                </a:solidFill>
              </a:defRPr>
            </a:lvl9pPr>
          </a:lstStyle>
          <a:p>
            <a:pPr>
              <a:buNone/>
              <a:defRPr sz="1050">
                <a:solidFill>
                  <a:srgbClr val="667785"/>
                </a:solidFill>
              </a:defRPr>
            </a:pPr>
            <a:r>
              <a:rPr sz="1800" b="1">
                <a:solidFill>
                  <a:srgbClr val="667785"/>
                </a:solidFill>
              </a:rPr>
              <a:t>請依表格指示填寫並提交。個人資料只供建堂基金及教會財務記錄使用。</a:t>
            </a:r>
            <a:endParaRPr sz="1800" b="1">
              <a:solidFill>
                <a:srgbClr val="667785"/>
              </a:solidFill>
            </a:endParaRPr>
          </a:p>
        </p:txBody>
      </p:sp>
      <p:sp>
        <p:nvSpPr>
          <p:cNvPr id="36" name="Page number 9"/>
          <p:cNvSpPr>
            <a:spLocks noGrp="1"/>
          </p:cNvSpPr>
          <p:nvPr/>
        </p:nvSpPr>
        <p:spPr>
          <a:xfrm>
            <a:off x="11220450" y="361950"/>
            <a:ext cx="4572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lang="en-GB" sz="1125" b="1">
                <a:solidFill>
                  <a:srgbClr val="647381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lang="en-GB" sz="1125" b="1">
              <a:solidFill>
                <a:srgbClr val="647381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6" name="Picture 5" descr="繁體字二維碼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215" y="1844675"/>
            <a:ext cx="3544570" cy="35445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2485</Words>
  <Application>WPS Presentation</Application>
  <PresentationFormat>Converted Presentation</PresentationFormat>
  <Paragraphs>581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SimSun</vt:lpstr>
      <vt:lpstr>Wingdings</vt:lpstr>
      <vt:lpstr>Arial</vt:lpstr>
      <vt:lpstr>Noto Sans TC</vt:lpstr>
      <vt:lpstr>Microsoft YaHei</vt:lpstr>
      <vt:lpstr>Microsoft YaHei</vt:lpstr>
      <vt:lpstr>Arial Unicode MS</vt:lpstr>
      <vt:lpstr>Aptos</vt:lpstr>
      <vt:lpstr>Segoe UI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Lawrence Lu</cp:lastModifiedBy>
  <cp:revision>12</cp:revision>
  <dcterms:created xsi:type="dcterms:W3CDTF">2026-10-17T04:52:00Z</dcterms:created>
  <dcterms:modified xsi:type="dcterms:W3CDTF">2026-10-24T04:24:54Z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D4216B7D3399444C9C4A9AB42619E48D_13</vt:lpwstr>
  </property>
  <property fmtid="{D5CDD505-2E9C-101B-9397-08002B2CF9AE}" pid="3" name="KSOProductBuildVer">
    <vt:lpwstr>1033-12.1.0.29162</vt:lpwstr>
  </property>
</Properties>
</file>