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6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12192000" cy="6858000"/>
  <p:notesSz cx="6858000" cy="9144000"/>
  <p:defaultTextStyle>
    <a:lvl1pPr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人數</c:f>
              <c:strCache>
                <c:ptCount val="1"/>
                <c:pt idx="0">
                  <c:v>人數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rgbClr val="E2B84E"/>
              </a:solidFill>
              <a:ln w="14288">
                <a:solidFill>
                  <a:srgbClr val="FFFFFF"/>
                </a:solidFill>
                <a:prstDash val="solid"/>
              </a:ln>
            </c:spPr>
          </c:dPt>
          <c:dPt>
            <c:idx val="1"/>
            <c:bubble3D val="0"/>
            <c:spPr>
              <a:solidFill>
                <a:srgbClr val="5E96BC"/>
              </a:solidFill>
              <a:ln w="14288">
                <a:solidFill>
                  <a:srgbClr val="FFFFFF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A65AA0"/>
              </a:solidFill>
              <a:ln w="14288">
                <a:solidFill>
                  <a:srgbClr val="FFFFFF"/>
                </a:solidFill>
                <a:prstDash val="solid"/>
              </a:ln>
            </c:spPr>
          </c:dPt>
          <c:dLbls>
            <c:dLbl>
              <c:idx val="1"/>
              <c:layout>
                <c:manualLayout>
                  <c:x val="-0.0792483632629085"/>
                  <c:y val="0.06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0196078431373"/>
                      <c:h val="0.260933333333333"/>
                    </c:manualLayout>
                  </c15:layout>
                </c:ext>
              </c:extLst>
            </c:dLbl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n-US"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'Chart Data'!$A$2:$A$4</c:f>
              <c:strCache>
                <c:ptCount val="3"/>
                <c:pt idx="0">
                  <c:v>主日學學生</c:v>
                </c:pt>
                <c:pt idx="1">
                  <c:v>同工</c:v>
                </c:pt>
                <c:pt idx="2">
                  <c:v>非同工會眾</c:v>
                </c:pt>
              </c:strCache>
            </c:strRef>
          </c:cat>
          <c:val>
            <c:numRef>
              <c:f>'Chart Data'!$B$2:$B$4</c:f>
              <c:numCache>
                <c:formatCode>General</c:formatCode>
                <c:ptCount val="3"/>
                <c:pt idx="0">
                  <c:v>25</c:v>
                </c:pt>
                <c:pt idx="1">
                  <c:v>30</c:v>
                </c:pt>
                <c:pt idx="2">
                  <c:v>69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270"/>
      </c:pieChart>
      <c:spPr>
        <a:solidFill>
          <a:srgbClr val="F8FAFB"/>
        </a:solidFill>
        <a:ln w="0">
          <a:solidFill>
            <a:srgbClr val="F8FAFB"/>
          </a:solidFill>
          <a:prstDash val="solid"/>
        </a:ln>
      </c:spPr>
    </c:plotArea>
    <c:legend>
      <c:legendPos val="b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en-US" sz="1600" b="1" i="0" u="none" strike="noStrike" kern="1200" baseline="0">
                <a:solidFill>
                  <a:schemeClr val="tx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en-US" sz="1600" b="1" i="0" u="none" strike="noStrike" kern="1200" baseline="0">
                <a:solidFill>
                  <a:schemeClr val="tx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en-US" sz="1600" b="1" i="0" u="none" strike="noStrike" kern="1200" baseline="0">
                <a:solidFill>
                  <a:schemeClr val="tx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</a:p>
        </c:txPr>
      </c:legendEntry>
      <c:layout>
        <c:manualLayout>
          <c:xMode val="edge"/>
          <c:yMode val="edge"/>
          <c:x val="0.244558823529412"/>
          <c:y val="0.896533333333333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en-US" sz="1600" b="1" i="0" u="none" strike="noStrike" kern="1200" baseline="0">
              <a:solidFill>
                <a:schemeClr val="tx1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8c00d2ef-f37e-4b0d-96f4-6cdde24368d2}"/>
      </c:ext>
    </c:extLst>
  </c:chart>
  <c:spPr>
    <a:solidFill>
      <a:srgbClr val="F8FAFB"/>
    </a:solidFill>
    <a:ln w="0">
      <a:solidFill>
        <a:srgbClr val="F8FAFB"/>
      </a:solidFill>
      <a:prstDash val="solid"/>
    </a:ln>
  </c:spPr>
  <c:txPr>
    <a:bodyPr/>
    <a:lstStyle/>
    <a:p>
      <a:pPr>
        <a:defRPr lang="en-US" sz="1600" b="1">
          <a:solidFill>
            <a:schemeClr val="bg1"/>
          </a:solidFill>
        </a:defRPr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Header Placeholder"/>
          <p:cNvSpPr/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資料來源：天福堂購堂提案書修訂版4（2026年9月28日方案）。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資料來源：天福堂購堂提案書修訂版4（2026年9月28日方案）。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資料來源：天福堂購堂提案書修訂版4（2026年9月28日方案）。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資料來源：天福堂購堂提案書修訂版4（2026年9月28日方案）。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資料來源：天福堂購堂提案書修訂版4（2026年9月28日方案）。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資料來源：天福堂購堂提案書修訂版4（2026年9月28日方案）。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資料來源：天福堂購堂提案書修訂版4（2026年9月28日方案）。法律顧問如要求不同門檻或措辭，以其要求為準。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資料來源：天福堂購堂提案書修訂版4（2026年9月28日方案）。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資料來源：天福堂購堂提案書修訂版4（2026年9月28日方案）。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QR Code destination: https://tianfu-church.org/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/>
      <p:sp>
        <p:nvSpPr>
          <p:cNvPr id="4" name="Accent rule"/>
          <p:cNvSpPr>
            <a:spLocks noGrp="1"/>
          </p:cNvSpPr>
          <p:nvPr/>
        </p:nvSpPr>
        <p:spPr>
          <a:xfrm>
            <a:off x="5791200" y="22098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/>
      <p:sp>
        <p:nvSpPr>
          <p:cNvPr id="3" name="Accent rule"/>
          <p:cNvSpPr>
            <a:spLocks noGrp="1"/>
          </p:cNvSpPr>
          <p:nvPr/>
        </p:nvSpPr>
        <p:spPr>
          <a:xfrm>
            <a:off x="5791200" y="24765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Section title"/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/>
      <p:sp>
        <p:nvSpPr>
          <p:cNvPr id="4" name="Accent rule"/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" name="Body"/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/>
      <p:sp>
        <p:nvSpPr>
          <p:cNvPr id="5" name="Accent rule"/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" name="Left column"/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/>
        </p:txBody>
      </p:sp>
      <p:sp>
        <p:nvSpPr>
          <p:cNvPr id="4" name="Right column"/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/>
      <p:sp>
        <p:nvSpPr>
          <p:cNvPr id="4" name="Accent rule"/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" name="Left column"/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6.xml"/><Relationship Id="rId2" Type="http://schemas.openxmlformats.org/officeDocument/2006/relationships/hyperlink" Target="https://tianfu-church.org/" TargetMode="Externa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" name="Rectangle 8"/>
          <p:cNvSpPr>
            <a:spLocks noGrp="1"/>
          </p:cNvSpPr>
          <p:nvPr/>
        </p:nvSpPr>
        <p:spPr>
          <a:xfrm>
            <a:off x="0" y="0"/>
            <a:ext cx="12192000" cy="171450"/>
          </a:xfrm>
          <a:prstGeom prst="rect">
            <a:avLst/>
          </a:prstGeom>
          <a:solidFill>
            <a:srgbClr val="D7A62A"/>
          </a:solidFill>
          <a:ln w="0">
            <a:noFill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685800" y="685800"/>
            <a:ext cx="85725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650" b="0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50" b="0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伯明翰中華福音教會</a:t>
            </a:r>
            <a:endParaRPr sz="1650" b="0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685800" y="1352550"/>
            <a:ext cx="10096500" cy="876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40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40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天福堂購堂提案</a:t>
            </a:r>
            <a:endParaRPr sz="40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685800" y="2286000"/>
            <a:ext cx="34290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25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25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修訂版 4</a:t>
            </a:r>
            <a:r>
              <a:rPr sz="225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endParaRPr sz="2250" b="1">
              <a:solidFill>
                <a:schemeClr val="accent5">
                  <a:lumMod val="75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" name="Rectangle 4"/>
          <p:cNvSpPr>
            <a:spLocks noGrp="1"/>
          </p:cNvSpPr>
          <p:nvPr/>
        </p:nvSpPr>
        <p:spPr>
          <a:xfrm>
            <a:off x="685800" y="3219450"/>
            <a:ext cx="6858000" cy="19050"/>
          </a:xfrm>
          <a:prstGeom prst="rect">
            <a:avLst/>
          </a:prstGeom>
          <a:solidFill>
            <a:srgbClr val="6E8AA3"/>
          </a:solidFill>
          <a:ln w="0">
            <a:noFill/>
          </a:ln>
        </p:spPr>
      </p:sp>
      <p:sp>
        <p:nvSpPr>
          <p:cNvPr id="6" name="Rectangle 5"/>
          <p:cNvSpPr>
            <a:spLocks noGrp="1"/>
          </p:cNvSpPr>
          <p:nvPr/>
        </p:nvSpPr>
        <p:spPr>
          <a:xfrm>
            <a:off x="685800" y="3524250"/>
            <a:ext cx="7239000" cy="1009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1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1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BCEC 100% 所有權</a:t>
            </a:r>
            <a:endParaRPr sz="2100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>
              <a:buNone/>
              <a:defRPr sz="21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1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十年奉獻承諾方案</a:t>
            </a:r>
            <a:endParaRPr sz="2100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685800" y="5581650"/>
            <a:ext cx="43815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50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50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EGM 審議簡報</a:t>
            </a:r>
            <a:endParaRPr sz="150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7239000" y="5581650"/>
            <a:ext cx="42862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依據：2026年9月28日方案</a:t>
            </a:r>
            <a:endParaRPr sz="135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Page number background 1"/>
          <p:cNvSpPr>
            <a:spLocks noGrp="1"/>
          </p:cNvSpPr>
          <p:nvPr/>
        </p:nvSpPr>
        <p:spPr>
          <a:xfrm>
            <a:off x="11096625" y="247650"/>
            <a:ext cx="762000" cy="5143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11" name="Page number 1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" name="Rectangle 20"/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D7A62A"/>
          </a:solidFill>
          <a:ln w="0">
            <a:solidFill>
              <a:srgbClr val="D7A62A"/>
            </a:solidFill>
            <a:prstDash val="solid"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590550" y="323850"/>
            <a:ext cx="8096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255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255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255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天福堂人數統計</a:t>
            </a:r>
            <a:endParaRPr sz="2550" b="1">
              <a:solidFill>
                <a:srgbClr val="173B5E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590550" y="895350"/>
            <a:ext cx="3429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425">
                <a:solidFill>
                  <a:srgbClr val="64738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1425">
                <a:solidFill>
                  <a:srgbClr val="64738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1425">
                <a:solidFill>
                  <a:srgbClr val="64738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9.10.2026</a:t>
            </a:r>
            <a:endParaRPr sz="1425">
              <a:solidFill>
                <a:srgbClr val="647381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11096625" y="247650"/>
            <a:ext cx="762000" cy="514350"/>
          </a:xfrm>
          <a:prstGeom prst="rect">
            <a:avLst/>
          </a:prstGeom>
          <a:solidFill>
            <a:srgbClr val="F1F4F6"/>
          </a:solidFill>
          <a:ln w="0">
            <a:solidFill>
              <a:srgbClr val="F1F4F6"/>
            </a:solidFill>
            <a:prstDash val="solid"/>
          </a:ln>
        </p:spPr>
      </p:sp>
      <p:sp>
        <p:nvSpPr>
          <p:cNvPr id="5" name="Rectangle 4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125" b="1">
                <a:solidFill>
                  <a:srgbClr val="64738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1125" b="1">
                <a:solidFill>
                  <a:srgbClr val="64738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1125" b="1">
                <a:solidFill>
                  <a:srgbClr val="64738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2</a:t>
            </a:r>
            <a:endParaRPr sz="1125" b="1">
              <a:solidFill>
                <a:srgbClr val="647381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graphicFrame>
        <p:nvGraphicFramePr>
          <p:cNvPr id="6" name="Chart"/>
          <p:cNvGraphicFramePr/>
          <p:nvPr/>
        </p:nvGraphicFramePr>
        <p:xfrm>
          <a:off x="666750" y="1412875"/>
          <a:ext cx="6477000" cy="4762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7" name="Rectangle 6"/>
          <p:cNvSpPr>
            <a:spLocks noGrp="1"/>
          </p:cNvSpPr>
          <p:nvPr/>
        </p:nvSpPr>
        <p:spPr>
          <a:xfrm>
            <a:off x="7953375" y="1466850"/>
            <a:ext cx="3048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575" b="1">
                <a:solidFill>
                  <a:srgbClr val="64738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1575" b="1">
                <a:solidFill>
                  <a:srgbClr val="64738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1575" b="1">
                <a:solidFill>
                  <a:srgbClr val="64738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總人數</a:t>
            </a:r>
            <a:endParaRPr sz="1575" b="1">
              <a:solidFill>
                <a:srgbClr val="647381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7953375" y="1847850"/>
            <a:ext cx="30480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420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420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420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124</a:t>
            </a:r>
            <a:endParaRPr sz="4200" b="1">
              <a:solidFill>
                <a:srgbClr val="173B5E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7953375" y="3105150"/>
            <a:ext cx="114300" cy="495300"/>
          </a:xfrm>
          <a:prstGeom prst="rect">
            <a:avLst/>
          </a:prstGeom>
          <a:solidFill>
            <a:srgbClr val="E2B84E"/>
          </a:solidFill>
          <a:ln w="0">
            <a:solidFill>
              <a:srgbClr val="E2B84E"/>
            </a:solidFill>
            <a:prstDash val="solid"/>
          </a:ln>
        </p:spPr>
      </p:sp>
      <p:sp>
        <p:nvSpPr>
          <p:cNvPr id="10" name="Rectangle 9"/>
          <p:cNvSpPr>
            <a:spLocks noGrp="1"/>
          </p:cNvSpPr>
          <p:nvPr/>
        </p:nvSpPr>
        <p:spPr>
          <a:xfrm>
            <a:off x="8239125" y="3048000"/>
            <a:ext cx="180975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500" b="1">
                <a:solidFill>
                  <a:srgbClr val="17212B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1500" b="1">
                <a:solidFill>
                  <a:srgbClr val="17212B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1500" b="1">
                <a:solidFill>
                  <a:srgbClr val="17212B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主日學學生</a:t>
            </a:r>
            <a:endParaRPr sz="1500" b="1">
              <a:solidFill>
                <a:srgbClr val="17212B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8239125" y="3371850"/>
            <a:ext cx="114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500" b="1">
                <a:solidFill>
                  <a:srgbClr val="526574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1500" b="1">
                <a:solidFill>
                  <a:srgbClr val="526574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1500" b="1">
                <a:solidFill>
                  <a:srgbClr val="526574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20.2%</a:t>
            </a:r>
            <a:endParaRPr sz="1500" b="1">
              <a:solidFill>
                <a:srgbClr val="526574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12" name="Rectangle 11"/>
          <p:cNvSpPr>
            <a:spLocks noGrp="1"/>
          </p:cNvSpPr>
          <p:nvPr/>
        </p:nvSpPr>
        <p:spPr>
          <a:xfrm>
            <a:off x="10191750" y="3086100"/>
            <a:ext cx="10001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r">
              <a:defRPr sz="2400" b="1">
                <a:solidFill>
                  <a:srgbClr val="E2B84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r">
              <a:defRPr sz="2400" b="1">
                <a:solidFill>
                  <a:srgbClr val="E2B84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2400" b="1">
                <a:solidFill>
                  <a:srgbClr val="E2B84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25</a:t>
            </a:r>
            <a:endParaRPr sz="2400" b="1">
              <a:solidFill>
                <a:srgbClr val="E2B84E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13" name="Rectangle 12"/>
          <p:cNvSpPr>
            <a:spLocks noGrp="1"/>
          </p:cNvSpPr>
          <p:nvPr/>
        </p:nvSpPr>
        <p:spPr>
          <a:xfrm>
            <a:off x="7953375" y="3962400"/>
            <a:ext cx="114300" cy="495300"/>
          </a:xfrm>
          <a:prstGeom prst="rect">
            <a:avLst/>
          </a:prstGeom>
          <a:solidFill>
            <a:srgbClr val="5E96BC"/>
          </a:solidFill>
          <a:ln w="0">
            <a:solidFill>
              <a:srgbClr val="5E96BC"/>
            </a:solidFill>
            <a:prstDash val="solid"/>
          </a:ln>
        </p:spPr>
      </p:sp>
      <p:sp>
        <p:nvSpPr>
          <p:cNvPr id="14" name="Rectangle 13"/>
          <p:cNvSpPr>
            <a:spLocks noGrp="1"/>
          </p:cNvSpPr>
          <p:nvPr/>
        </p:nvSpPr>
        <p:spPr>
          <a:xfrm>
            <a:off x="8239125" y="3905250"/>
            <a:ext cx="180975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500" b="1">
                <a:solidFill>
                  <a:srgbClr val="17212B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1500" b="1">
                <a:solidFill>
                  <a:srgbClr val="17212B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1500" b="1">
                <a:solidFill>
                  <a:srgbClr val="17212B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同工</a:t>
            </a:r>
            <a:endParaRPr sz="1500" b="1">
              <a:solidFill>
                <a:srgbClr val="17212B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15" name="Rectangle 14"/>
          <p:cNvSpPr>
            <a:spLocks noGrp="1"/>
          </p:cNvSpPr>
          <p:nvPr/>
        </p:nvSpPr>
        <p:spPr>
          <a:xfrm>
            <a:off x="8239125" y="4229100"/>
            <a:ext cx="114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500" b="1">
                <a:solidFill>
                  <a:srgbClr val="526574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1500" b="1">
                <a:solidFill>
                  <a:srgbClr val="526574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1500" b="1">
                <a:solidFill>
                  <a:srgbClr val="526574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24.2%</a:t>
            </a:r>
            <a:endParaRPr sz="1500" b="1">
              <a:solidFill>
                <a:srgbClr val="526574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16" name="Rectangle 15"/>
          <p:cNvSpPr>
            <a:spLocks noGrp="1"/>
          </p:cNvSpPr>
          <p:nvPr/>
        </p:nvSpPr>
        <p:spPr>
          <a:xfrm>
            <a:off x="10191750" y="3943350"/>
            <a:ext cx="10001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r">
              <a:defRPr sz="2400" b="1">
                <a:solidFill>
                  <a:srgbClr val="5E96BC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r">
              <a:defRPr sz="2400" b="1">
                <a:solidFill>
                  <a:srgbClr val="5E96BC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2400" b="1">
                <a:solidFill>
                  <a:srgbClr val="5E96BC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30</a:t>
            </a:r>
            <a:endParaRPr sz="2400" b="1">
              <a:solidFill>
                <a:srgbClr val="5E96BC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17" name="Rectangle 16"/>
          <p:cNvSpPr>
            <a:spLocks noGrp="1"/>
          </p:cNvSpPr>
          <p:nvPr/>
        </p:nvSpPr>
        <p:spPr>
          <a:xfrm>
            <a:off x="7953375" y="4819650"/>
            <a:ext cx="114300" cy="495300"/>
          </a:xfrm>
          <a:prstGeom prst="rect">
            <a:avLst/>
          </a:prstGeom>
          <a:solidFill>
            <a:srgbClr val="A65AA0"/>
          </a:solidFill>
          <a:ln w="0">
            <a:solidFill>
              <a:srgbClr val="A65AA0"/>
            </a:solidFill>
            <a:prstDash val="solid"/>
          </a:ln>
        </p:spPr>
      </p:sp>
      <p:sp>
        <p:nvSpPr>
          <p:cNvPr id="18" name="Rectangle 17"/>
          <p:cNvSpPr>
            <a:spLocks noGrp="1"/>
          </p:cNvSpPr>
          <p:nvPr/>
        </p:nvSpPr>
        <p:spPr>
          <a:xfrm>
            <a:off x="8239125" y="4762500"/>
            <a:ext cx="180975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500" b="1">
                <a:solidFill>
                  <a:srgbClr val="17212B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1500" b="1">
                <a:solidFill>
                  <a:srgbClr val="17212B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1500" b="1">
                <a:solidFill>
                  <a:srgbClr val="17212B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非同工會眾</a:t>
            </a:r>
            <a:endParaRPr sz="1500" b="1">
              <a:solidFill>
                <a:srgbClr val="17212B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19" name="Rectangle 18"/>
          <p:cNvSpPr>
            <a:spLocks noGrp="1"/>
          </p:cNvSpPr>
          <p:nvPr/>
        </p:nvSpPr>
        <p:spPr>
          <a:xfrm>
            <a:off x="8239125" y="5086350"/>
            <a:ext cx="114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500" b="1">
                <a:solidFill>
                  <a:srgbClr val="526574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1500" b="1">
                <a:solidFill>
                  <a:srgbClr val="526574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1500" b="1">
                <a:solidFill>
                  <a:srgbClr val="526574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55.6%</a:t>
            </a:r>
            <a:endParaRPr sz="1500" b="1">
              <a:solidFill>
                <a:srgbClr val="526574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20" name="Rectangle 19"/>
          <p:cNvSpPr>
            <a:spLocks noGrp="1"/>
          </p:cNvSpPr>
          <p:nvPr/>
        </p:nvSpPr>
        <p:spPr>
          <a:xfrm>
            <a:off x="10191750" y="4800600"/>
            <a:ext cx="10001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r">
              <a:defRPr sz="2400" b="1">
                <a:solidFill>
                  <a:srgbClr val="A65AA0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r">
              <a:defRPr sz="2400" b="1">
                <a:solidFill>
                  <a:srgbClr val="A65AA0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2400" b="1">
                <a:solidFill>
                  <a:srgbClr val="A65AA0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69</a:t>
            </a:r>
            <a:endParaRPr sz="2400" b="1">
              <a:solidFill>
                <a:srgbClr val="A65AA0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23" name="Rectangle 22"/>
          <p:cNvSpPr>
            <a:spLocks noGrp="1"/>
          </p:cNvSpPr>
          <p:nvPr/>
        </p:nvSpPr>
        <p:spPr>
          <a:xfrm>
            <a:off x="6960235" y="5733415"/>
            <a:ext cx="2115820" cy="47688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420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420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lang="en-US" sz="200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BCEC </a:t>
            </a:r>
            <a:r>
              <a:rPr lang="zh-CN" altLang="en-US" sz="200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會友</a:t>
            </a:r>
            <a:r>
              <a:rPr lang="en-US" altLang="zh-CN" sz="200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12</a:t>
            </a:r>
            <a:r>
              <a:rPr lang="zh-CN" altLang="en-US" sz="200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人</a:t>
            </a:r>
            <a:endParaRPr lang="zh-CN" altLang="en-US" sz="2000" b="1">
              <a:solidFill>
                <a:srgbClr val="173B5E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7" name="Rectangle 16"/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D7A62A"/>
          </a:solidFill>
          <a:ln w="0">
            <a:noFill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590550" y="32385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擬購物業</a:t>
            </a:r>
            <a:endParaRPr sz="25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220450" y="4000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666750" y="1162050"/>
            <a:ext cx="619125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7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7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Kingdom Hall</a:t>
            </a:r>
            <a:endParaRPr sz="2700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" name="Rectangle 4"/>
          <p:cNvSpPr>
            <a:spLocks noGrp="1"/>
          </p:cNvSpPr>
          <p:nvPr/>
        </p:nvSpPr>
        <p:spPr>
          <a:xfrm>
            <a:off x="666750" y="1695450"/>
            <a:ext cx="68580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6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 Bank Road, Dawley Bank, Telford TF4 2AZ</a:t>
            </a:r>
            <a:endParaRPr sz="165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Rectangle 5"/>
          <p:cNvSpPr>
            <a:spLocks noGrp="1"/>
          </p:cNvSpPr>
          <p:nvPr/>
        </p:nvSpPr>
        <p:spPr>
          <a:xfrm>
            <a:off x="666750" y="2571750"/>
            <a:ext cx="3190875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444"/>
          </a:bodyPr>
          <a:lstStyle/>
          <a:p>
            <a:pPr algn="ctr">
              <a:buNone/>
              <a:def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室內面積</a:t>
            </a:r>
            <a:endParaRPr sz="135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666750" y="3000375"/>
            <a:ext cx="3190875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24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4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約 3,600 平方英尺</a:t>
            </a:r>
            <a:endParaRPr sz="2475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4286250" y="2571750"/>
            <a:ext cx="3190875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444"/>
          </a:bodyPr>
          <a:lstStyle/>
          <a:p>
            <a:pPr algn="ctr">
              <a:buNone/>
              <a:def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土地面積</a:t>
            </a:r>
            <a:endParaRPr sz="135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4286250" y="3000375"/>
            <a:ext cx="3190875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24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4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約 0.31 英畝</a:t>
            </a:r>
            <a:endParaRPr sz="2475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7905750" y="2571750"/>
            <a:ext cx="3190875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444"/>
          </a:bodyPr>
          <a:lstStyle/>
          <a:p>
            <a:pPr algn="ctr">
              <a:buNone/>
              <a:def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公眾敬拜用途</a:t>
            </a:r>
            <a:endParaRPr sz="135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7905750" y="3000375"/>
            <a:ext cx="3190875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30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30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F1</a:t>
            </a:r>
            <a:endParaRPr sz="3000" b="1">
              <a:solidFill>
                <a:srgbClr val="D7A62A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Rectangle 11"/>
          <p:cNvSpPr>
            <a:spLocks noGrp="1"/>
          </p:cNvSpPr>
          <p:nvPr/>
        </p:nvSpPr>
        <p:spPr>
          <a:xfrm>
            <a:off x="666750" y="4171950"/>
            <a:ext cx="10858500" cy="19050"/>
          </a:xfrm>
          <a:prstGeom prst="rect">
            <a:avLst/>
          </a:prstGeom>
          <a:solidFill>
            <a:srgbClr val="D6E0E8"/>
          </a:solidFill>
          <a:ln w="0">
            <a:noFill/>
          </a:ln>
        </p:spPr>
      </p:sp>
      <p:sp>
        <p:nvSpPr>
          <p:cNvPr id="13" name="Rectangle 12"/>
          <p:cNvSpPr>
            <a:spLocks noGrp="1"/>
          </p:cNvSpPr>
          <p:nvPr/>
        </p:nvSpPr>
        <p:spPr>
          <a:xfrm>
            <a:off x="666750" y="4476750"/>
            <a:ext cx="15240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350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註冊業主</a:t>
            </a:r>
            <a:endParaRPr sz="1350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" name="Rectangle 13"/>
          <p:cNvSpPr>
            <a:spLocks noGrp="1"/>
          </p:cNvSpPr>
          <p:nvPr/>
        </p:nvSpPr>
        <p:spPr>
          <a:xfrm>
            <a:off x="2238375" y="4438650"/>
            <a:ext cx="4333875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65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5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KINGDOM HALL TRUST</a:t>
            </a:r>
            <a:endParaRPr sz="1650" b="1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" name="Rectangle 14"/>
          <p:cNvSpPr>
            <a:spLocks noGrp="1"/>
          </p:cNvSpPr>
          <p:nvPr/>
        </p:nvSpPr>
        <p:spPr>
          <a:xfrm>
            <a:off x="666750" y="5067300"/>
            <a:ext cx="17145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350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長遠服事範圍</a:t>
            </a:r>
            <a:endParaRPr sz="1350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Rectangle 15"/>
          <p:cNvSpPr>
            <a:spLocks noGrp="1"/>
          </p:cNvSpPr>
          <p:nvPr/>
        </p:nvSpPr>
        <p:spPr>
          <a:xfrm>
            <a:off x="2238375" y="4972050"/>
            <a:ext cx="89535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5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5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Telford、Shrewsbury、Wolverhampton、Stafford、Stoke-on-Trent</a:t>
            </a:r>
            <a:endParaRPr sz="1500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" name="Page number background 2"/>
          <p:cNvSpPr>
            <a:spLocks noGrp="1"/>
          </p:cNvSpPr>
          <p:nvPr/>
        </p:nvSpPr>
        <p:spPr>
          <a:xfrm>
            <a:off x="11096625" y="247650"/>
            <a:ext cx="762000" cy="5143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19" name="Page number 2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3" name="Rectangle 12"/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D7A62A"/>
          </a:solidFill>
          <a:ln w="0">
            <a:noFill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590550" y="32385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購置成本與成交付款</a:t>
            </a:r>
            <a:endParaRPr sz="25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220450" y="4000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aphicFrame>
        <p:nvGraphicFramePr>
          <p:cNvPr id="20" name="Table 15"/>
          <p:cNvGraphicFramePr/>
          <p:nvPr/>
        </p:nvGraphicFramePr>
        <p:xfrm>
          <a:off x="857250" y="1285875"/>
          <a:ext cx="4953000" cy="3905250"/>
        </p:xfrm>
        <a:graphic>
          <a:graphicData uri="http://schemas.openxmlformats.org/drawingml/2006/table">
            <a:tbl>
              <a:tblPr/>
              <a:tblGrid>
                <a:gridCol w="3048000"/>
                <a:gridCol w="1905000"/>
              </a:tblGrid>
              <a:tr h="781050">
                <a:tc>
                  <a:txBody>
                    <a:bodyPr/>
                    <a:lstStyle/>
                    <a:p>
                      <a:r>
                        <a:t>項目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金額</a:t>
                      </a:r>
                    </a:p>
                  </a:txBody>
                  <a:tcPr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t>購買價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£375,000</a:t>
                      </a:r>
                    </a:p>
                  </a:txBody>
                  <a:tcPr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t>印花稅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£8,750</a:t>
                      </a:r>
                    </a:p>
                  </a:txBody>
                  <a:tcPr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t>律師費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£3,570</a:t>
                      </a:r>
                    </a:p>
                  </a:txBody>
                  <a:tcPr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3B5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總預算</a:t>
                      </a:r>
                      <a:endParaRPr sz="1725" b="1">
                        <a:solidFill>
                          <a:srgbClr val="173B5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>
                    <a:solidFill>
                      <a:srgbClr val="DCEA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3B5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£387,320</a:t>
                      </a:r>
                      <a:endParaRPr sz="1725" b="1">
                        <a:solidFill>
                          <a:srgbClr val="173B5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>
                    <a:solidFill>
                      <a:srgbClr val="DCEAF4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>
            <a:spLocks noGrp="1"/>
          </p:cNvSpPr>
          <p:nvPr/>
        </p:nvSpPr>
        <p:spPr>
          <a:xfrm>
            <a:off x="6953250" y="1409700"/>
            <a:ext cx="38100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500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500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完成交易時</a:t>
            </a:r>
            <a:endParaRPr sz="1500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Rectangle 5"/>
          <p:cNvSpPr>
            <a:spLocks noGrp="1"/>
          </p:cNvSpPr>
          <p:nvPr/>
        </p:nvSpPr>
        <p:spPr>
          <a:xfrm>
            <a:off x="6953250" y="1952625"/>
            <a:ext cx="38100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31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31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£3</a:t>
            </a:r>
            <a:r>
              <a:rPr sz="31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r>
              <a:rPr sz="31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7,320</a:t>
            </a:r>
            <a:endParaRPr sz="31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6953250" y="2600325"/>
            <a:ext cx="3810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BCEC 先行安排</a:t>
            </a:r>
            <a:endParaRPr sz="135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8524875" y="3076575"/>
            <a:ext cx="6667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889"/>
          </a:bodyPr>
          <a:lstStyle/>
          <a:p>
            <a:pPr algn="ctr">
              <a:buNone/>
              <a:defRPr sz="27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7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＋</a:t>
            </a:r>
            <a:endParaRPr sz="2700" b="1">
              <a:solidFill>
                <a:srgbClr val="D7A62A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6953250" y="3600450"/>
            <a:ext cx="3810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285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85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</a:t>
            </a:r>
            <a:r>
              <a:rPr sz="285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285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0,000</a:t>
            </a:r>
            <a:endParaRPr sz="2850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6334125" y="4171950"/>
            <a:ext cx="51435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725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725" b="1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天福堂一次奉獻，依律師指示</a:t>
            </a:r>
            <a:endParaRPr sz="1725" b="1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5857875" y="4629150"/>
            <a:ext cx="6000750" cy="71691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5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在天福堂同工會通過後</a:t>
            </a: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已有</a:t>
            </a: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位弟兄姊妹確認，</a:t>
            </a:r>
            <a:endParaRPr sz="1800" b="1">
              <a:solidFill>
                <a:schemeClr val="accent5">
                  <a:lumMod val="75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>
              <a:buNone/>
              <a:defRPr sz="15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總共一次性奉獻£</a:t>
            </a: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,000</a:t>
            </a: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 </a:t>
            </a: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目前資金缺口為</a:t>
            </a: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£42,000.</a:t>
            </a:r>
            <a:endParaRPr sz="1800" b="1">
              <a:solidFill>
                <a:schemeClr val="accent5">
                  <a:lumMod val="75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Rectangle 11"/>
          <p:cNvSpPr>
            <a:spLocks noGrp="1"/>
          </p:cNvSpPr>
          <p:nvPr/>
        </p:nvSpPr>
        <p:spPr>
          <a:xfrm>
            <a:off x="5905500" y="5314950"/>
            <a:ext cx="59055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65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50" b="1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會友大會</a:t>
            </a:r>
            <a:r>
              <a:rPr sz="1650" b="1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通過後由BCEC支付</a:t>
            </a:r>
            <a:r>
              <a:rPr sz="1650" b="1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總預算</a:t>
            </a:r>
            <a:r>
              <a:rPr sz="1650" b="1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全額並指示律師完成購買</a:t>
            </a:r>
            <a:endParaRPr sz="1650" b="1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" name="Page number background 3"/>
          <p:cNvSpPr>
            <a:spLocks noGrp="1"/>
          </p:cNvSpPr>
          <p:nvPr/>
        </p:nvSpPr>
        <p:spPr>
          <a:xfrm>
            <a:off x="11096625" y="247650"/>
            <a:ext cx="762000" cy="5143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16" name="Page number 3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" name="Rectangle 21"/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D7A62A"/>
          </a:solidFill>
          <a:ln w="0">
            <a:noFill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590550" y="32385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資金來源</a:t>
            </a:r>
            <a:endParaRPr sz="25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220450" y="4000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04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" name="Rectangle 4"/>
          <p:cNvSpPr>
            <a:spLocks noGrp="1"/>
          </p:cNvSpPr>
          <p:nvPr/>
        </p:nvSpPr>
        <p:spPr>
          <a:xfrm>
            <a:off x="5286375" y="1200150"/>
            <a:ext cx="38100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 algn="l">
              <a:buNone/>
              <a:defRPr sz="1275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>
                <a:solidFill>
                  <a:schemeClr val="tx1"/>
                </a:solidFill>
              </a:rPr>
              <a:t>2026年9月</a:t>
            </a:r>
            <a:r>
              <a:rPr>
                <a:solidFill>
                  <a:schemeClr val="tx1"/>
                </a:solidFill>
              </a:rPr>
              <a:t> </a:t>
            </a:r>
            <a:r>
              <a:rPr sz="1275" b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BCEC 建堂基金總額</a:t>
            </a:r>
            <a:r>
              <a:rPr sz="1275" b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endParaRPr sz="1275" b="0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Rectangle 5"/>
          <p:cNvSpPr>
            <a:spLocks noGrp="1"/>
          </p:cNvSpPr>
          <p:nvPr/>
        </p:nvSpPr>
        <p:spPr>
          <a:xfrm>
            <a:off x="9429750" y="1152525"/>
            <a:ext cx="20002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8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£625,384</a:t>
            </a:r>
            <a:endParaRPr sz="1875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5286375" y="1628775"/>
            <a:ext cx="38100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 algn="l">
              <a:buNone/>
              <a:defRPr sz="1275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275" b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按聚會人數約 1/8 分配</a:t>
            </a:r>
            <a:r>
              <a:rPr sz="1275" b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給天福堂</a:t>
            </a:r>
            <a:endParaRPr sz="1275" b="0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9429750" y="1581150"/>
            <a:ext cx="20002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8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£78,173</a:t>
            </a:r>
            <a:endParaRPr sz="1875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5302885" y="2924810"/>
            <a:ext cx="38100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 algn="l">
              <a:buNone/>
              <a:defRPr sz="1275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275" b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歷年常費結餘</a:t>
            </a:r>
            <a:endParaRPr sz="1275" b="0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9407525" y="2909570"/>
            <a:ext cx="20002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8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£74,475</a:t>
            </a:r>
            <a:endParaRPr sz="1875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5286375" y="2136775"/>
            <a:ext cx="6143625" cy="19050"/>
          </a:xfrm>
          <a:prstGeom prst="rect">
            <a:avLst/>
          </a:prstGeom>
          <a:solidFill>
            <a:srgbClr val="D6E0E8"/>
          </a:solidFill>
          <a:ln w="0">
            <a:noFill/>
          </a:ln>
        </p:spPr>
      </p:sp>
      <p:sp>
        <p:nvSpPr>
          <p:cNvPr id="12" name="Rectangle 11"/>
          <p:cNvSpPr>
            <a:spLocks noGrp="1"/>
          </p:cNvSpPr>
          <p:nvPr/>
        </p:nvSpPr>
        <p:spPr>
          <a:xfrm>
            <a:off x="5286375" y="2298700"/>
            <a:ext cx="3810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50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50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BCEC資金合計 </a:t>
            </a:r>
            <a:r>
              <a:rPr sz="150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20.2</a:t>
            </a:r>
            <a:r>
              <a:rPr sz="150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%</a:t>
            </a:r>
            <a:endParaRPr sz="1500" b="1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" name="Rectangle 12"/>
          <p:cNvSpPr>
            <a:spLocks noGrp="1"/>
          </p:cNvSpPr>
          <p:nvPr/>
        </p:nvSpPr>
        <p:spPr>
          <a:xfrm>
            <a:off x="9048750" y="2251075"/>
            <a:ext cx="23812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21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1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</a:t>
            </a:r>
            <a:r>
              <a:rPr sz="21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78</a:t>
            </a:r>
            <a:r>
              <a:rPr sz="21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21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173</a:t>
            </a:r>
            <a:endParaRPr sz="2100" b="1">
              <a:solidFill>
                <a:schemeClr val="accent5">
                  <a:lumMod val="75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" name="Rectangle 13"/>
          <p:cNvSpPr>
            <a:spLocks noGrp="1"/>
          </p:cNvSpPr>
          <p:nvPr/>
        </p:nvSpPr>
        <p:spPr>
          <a:xfrm>
            <a:off x="5286375" y="3400425"/>
            <a:ext cx="38100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 algn="l">
              <a:buNone/>
              <a:defRPr sz="1275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275" b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天福堂一次奉獻</a:t>
            </a:r>
            <a:endParaRPr sz="1275" b="0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" name="Rectangle 14"/>
          <p:cNvSpPr>
            <a:spLocks noGrp="1"/>
          </p:cNvSpPr>
          <p:nvPr/>
        </p:nvSpPr>
        <p:spPr>
          <a:xfrm>
            <a:off x="9429750" y="3352800"/>
            <a:ext cx="20002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875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75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</a:t>
            </a:r>
            <a:r>
              <a:rPr sz="1875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1875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0,000</a:t>
            </a:r>
            <a:endParaRPr sz="1875" b="1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Rectangle 15"/>
          <p:cNvSpPr>
            <a:spLocks noGrp="1"/>
          </p:cNvSpPr>
          <p:nvPr/>
        </p:nvSpPr>
        <p:spPr>
          <a:xfrm>
            <a:off x="5286375" y="3829050"/>
            <a:ext cx="38100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 algn="l">
              <a:buNone/>
              <a:defRPr sz="1275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275" b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十年固定奉獻</a:t>
            </a:r>
            <a:endParaRPr sz="1275" b="0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" name="Rectangle 16"/>
          <p:cNvSpPr>
            <a:spLocks noGrp="1"/>
          </p:cNvSpPr>
          <p:nvPr/>
        </p:nvSpPr>
        <p:spPr>
          <a:xfrm>
            <a:off x="9429750" y="3781425"/>
            <a:ext cx="20002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875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75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</a:t>
            </a:r>
            <a:r>
              <a:rPr sz="1875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</a:t>
            </a:r>
            <a:r>
              <a:rPr sz="1875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4,672</a:t>
            </a:r>
            <a:endParaRPr sz="1875" b="1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" name="Rectangle 17"/>
          <p:cNvSpPr>
            <a:spLocks noGrp="1"/>
          </p:cNvSpPr>
          <p:nvPr/>
        </p:nvSpPr>
        <p:spPr>
          <a:xfrm>
            <a:off x="5286375" y="4267200"/>
            <a:ext cx="6143625" cy="19050"/>
          </a:xfrm>
          <a:prstGeom prst="rect">
            <a:avLst/>
          </a:prstGeom>
          <a:solidFill>
            <a:srgbClr val="D6E0E8"/>
          </a:solidFill>
          <a:ln w="0">
            <a:noFill/>
          </a:ln>
        </p:spPr>
      </p:sp>
      <p:sp>
        <p:nvSpPr>
          <p:cNvPr id="19" name="Rectangle 18"/>
          <p:cNvSpPr>
            <a:spLocks noGrp="1"/>
          </p:cNvSpPr>
          <p:nvPr/>
        </p:nvSpPr>
        <p:spPr>
          <a:xfrm>
            <a:off x="5286375" y="4429125"/>
            <a:ext cx="3810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50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50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天福堂奉獻合計 </a:t>
            </a:r>
            <a:r>
              <a:rPr sz="150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79.8</a:t>
            </a:r>
            <a:r>
              <a:rPr sz="150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%</a:t>
            </a:r>
            <a:endParaRPr sz="1500" b="1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" name="Rectangle 19"/>
          <p:cNvSpPr>
            <a:spLocks noGrp="1"/>
          </p:cNvSpPr>
          <p:nvPr/>
        </p:nvSpPr>
        <p:spPr>
          <a:xfrm>
            <a:off x="9048750" y="4381500"/>
            <a:ext cx="23812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21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1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</a:t>
            </a:r>
            <a:r>
              <a:rPr sz="21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309</a:t>
            </a:r>
            <a:r>
              <a:rPr sz="21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21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147</a:t>
            </a:r>
            <a:endParaRPr sz="2100" b="1">
              <a:solidFill>
                <a:schemeClr val="accent5">
                  <a:lumMod val="75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3" name="Page number background 4"/>
          <p:cNvSpPr>
            <a:spLocks noGrp="1"/>
          </p:cNvSpPr>
          <p:nvPr/>
        </p:nvSpPr>
        <p:spPr>
          <a:xfrm>
            <a:off x="11096625" y="247650"/>
            <a:ext cx="762000" cy="5143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24" name="Page number 4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590550" y="2131060"/>
            <a:ext cx="4322445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購置成本</a:t>
            </a: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£387,320</a:t>
            </a:r>
            <a:endParaRPr sz="25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" name="Rectangle 20"/>
          <p:cNvSpPr>
            <a:spLocks noGrp="1"/>
          </p:cNvSpPr>
          <p:nvPr/>
        </p:nvSpPr>
        <p:spPr>
          <a:xfrm>
            <a:off x="541020" y="5343525"/>
            <a:ext cx="10659110" cy="8985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BCEC十年後現金增加</a:t>
            </a:r>
            <a:r>
              <a:rPr sz="2700"/>
              <a:t>£82,024</a:t>
            </a:r>
            <a:r>
              <a:rPr sz="2700"/>
              <a:t> </a:t>
            </a:r>
            <a:r>
              <a:rPr sz="2700"/>
              <a:t>=</a:t>
            </a:r>
            <a:r>
              <a:rPr sz="2700"/>
              <a:t> </a:t>
            </a: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50,000</a:t>
            </a: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+</a:t>
            </a: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184,672</a:t>
            </a: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- </a:t>
            </a: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78,173</a:t>
            </a: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74,475, </a:t>
            </a:r>
            <a:endParaRPr sz="270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同時擁有</a:t>
            </a: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£387,320</a:t>
            </a: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資產的教堂</a:t>
            </a: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,100%</a:t>
            </a: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所有權</a:t>
            </a: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endParaRPr sz="270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Rectangle 13"/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D7A62A"/>
          </a:solidFill>
          <a:ln w="0">
            <a:noFill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590550" y="32385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天福堂十年固定奉獻安排</a:t>
            </a:r>
            <a:endParaRPr sz="25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220450" y="4000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05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742950" y="1238250"/>
            <a:ext cx="2857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444"/>
          </a:bodyPr>
          <a:lstStyle/>
          <a:p>
            <a:pPr algn="l">
              <a:buNone/>
              <a:def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書面承諾期</a:t>
            </a:r>
            <a:endParaRPr sz="135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" name="Rectangle 4"/>
          <p:cNvSpPr>
            <a:spLocks noGrp="1"/>
          </p:cNvSpPr>
          <p:nvPr/>
        </p:nvSpPr>
        <p:spPr>
          <a:xfrm>
            <a:off x="742950" y="1581150"/>
            <a:ext cx="2857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36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36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36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r>
              <a:rPr sz="36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年</a:t>
            </a:r>
            <a:endParaRPr sz="360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aphicFrame>
        <p:nvGraphicFramePr>
          <p:cNvPr id="23" name="Table 18"/>
          <p:cNvGraphicFramePr/>
          <p:nvPr/>
        </p:nvGraphicFramePr>
        <p:xfrm>
          <a:off x="4810125" y="1285875"/>
          <a:ext cx="6667501" cy="2400300"/>
        </p:xfrm>
        <a:graphic>
          <a:graphicData uri="http://schemas.openxmlformats.org/drawingml/2006/table">
            <a:tbl>
              <a:tblPr/>
              <a:tblGrid>
                <a:gridCol w="1935726"/>
                <a:gridCol w="1433871"/>
                <a:gridCol w="1648952"/>
                <a:gridCol w="1648952"/>
              </a:tblGrid>
              <a:tr h="800100">
                <a:tc>
                  <a:txBody>
                    <a:bodyPr/>
                    <a:lstStyle/>
                    <a:p>
                      <a:r>
                        <a:t>期間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每月合計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期間合計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累計</a:t>
                      </a:r>
                    </a:p>
                  </a:txBody>
                  <a:tcPr/>
                </a:tc>
              </a:tr>
              <a:tr h="800100">
                <a:tc>
                  <a:txBody>
                    <a:bodyPr/>
                    <a:lstStyle/>
                    <a:p>
                      <a:r>
                        <a:t>第1至1</a:t>
                      </a:r>
                      <a:r>
                        <a:t>1</a:t>
                      </a:r>
                      <a:r>
                        <a:t>9</a:t>
                      </a:r>
                      <a:r>
                        <a:t>個月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£1,</a:t>
                      </a:r>
                      <a:r>
                        <a:t>5</a:t>
                      </a:r>
                      <a:r>
                        <a:t>3</a:t>
                      </a:r>
                      <a: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</a:t>
                      </a:r>
                      <a:r>
                        <a:t>183</a:t>
                      </a:r>
                      <a:r>
                        <a:t>,</a:t>
                      </a:r>
                      <a:r>
                        <a:t>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</a:t>
                      </a:r>
                      <a:r>
                        <a:t>18</a:t>
                      </a:r>
                      <a:r>
                        <a:t>3,</a:t>
                      </a:r>
                      <a:r>
                        <a:t>022</a:t>
                      </a:r>
                    </a:p>
                  </a:txBody>
                  <a:tcPr/>
                </a:tc>
              </a:tr>
              <a:tr h="800100">
                <a:tc>
                  <a:txBody>
                    <a:bodyPr/>
                    <a:lstStyle/>
                    <a:p>
                      <a:r>
                        <a:t>第1</a:t>
                      </a:r>
                      <a:r>
                        <a:t>2</a:t>
                      </a:r>
                      <a:r>
                        <a:t>0個月</a:t>
                      </a:r>
                    </a:p>
                  </a:txBody>
                  <a:tcPr>
                    <a:solidFill>
                      <a:srgbClr val="DCEA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£1,</a:t>
                      </a:r>
                      <a:r>
                        <a:t>650</a:t>
                      </a:r>
                    </a:p>
                  </a:txBody>
                  <a:tcPr>
                    <a:solidFill>
                      <a:srgbClr val="DCEA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£1,</a:t>
                      </a:r>
                      <a:r>
                        <a:t>650</a:t>
                      </a:r>
                    </a:p>
                  </a:txBody>
                  <a:tcPr>
                    <a:solidFill>
                      <a:srgbClr val="DCEA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£</a:t>
                      </a:r>
                      <a:r>
                        <a:t>18</a:t>
                      </a:r>
                      <a:r>
                        <a:t>4,672</a:t>
                      </a:r>
                    </a:p>
                  </a:txBody>
                  <a:tcPr>
                    <a:solidFill>
                      <a:srgbClr val="DCEAF4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>
            <a:spLocks noGrp="1"/>
          </p:cNvSpPr>
          <p:nvPr/>
        </p:nvSpPr>
        <p:spPr>
          <a:xfrm>
            <a:off x="742950" y="3476625"/>
            <a:ext cx="23812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725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725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每月核算</a:t>
            </a:r>
            <a:endParaRPr sz="1725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742950" y="3905250"/>
            <a:ext cx="390525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BCEC記錄承諾額、實收額、不足額及補足額</a:t>
            </a:r>
            <a:endParaRPr sz="1800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5286375" y="4210050"/>
            <a:ext cx="24765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725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725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不足額保障</a:t>
            </a:r>
            <a:endParaRPr sz="1725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5286375" y="4629150"/>
            <a:ext cx="5762625" cy="857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00" b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立即通知盧天強弟兄，依個人書面擔保補足。必要時涉及房屋資產，須經獨立法律意見。</a:t>
            </a:r>
            <a:r>
              <a:rPr sz="1600">
                <a:solidFill>
                  <a:schemeClr val="tx1"/>
                </a:solidFill>
              </a:rPr>
              <a:t>責任完成後撤銷原擔保，專戶可轉作物業基金</a:t>
            </a:r>
            <a:r>
              <a:rPr sz="1600">
                <a:solidFill>
                  <a:schemeClr val="tx1"/>
                </a:solidFill>
              </a:rPr>
              <a:t>。</a:t>
            </a:r>
            <a:endParaRPr sz="160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407670" y="2348230"/>
            <a:ext cx="3889375" cy="97917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5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已有2位弟兄姊妹確認，</a:t>
            </a:r>
            <a:endParaRPr sz="1800" b="1">
              <a:solidFill>
                <a:schemeClr val="accent5">
                  <a:lumMod val="75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>
              <a:buNone/>
              <a:defRPr sz="15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購堂後每月總共奉獻£</a:t>
            </a: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</a:t>
            </a:r>
            <a:r>
              <a:rPr sz="1800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sz="1800">
              <a:solidFill>
                <a:schemeClr val="accent5">
                  <a:lumMod val="75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>
              <a:buNone/>
              <a:defRPr sz="15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00">
                <a:solidFill>
                  <a:schemeClr val="accent5">
                    <a:lumMod val="75000"/>
                  </a:schemeClr>
                </a:solidFill>
              </a:rPr>
              <a:t>匯入指定的天福堂建堂基金專戶</a:t>
            </a:r>
            <a:r>
              <a:rPr sz="1800">
                <a:solidFill>
                  <a:schemeClr val="accent5">
                    <a:lumMod val="75000"/>
                  </a:schemeClr>
                </a:solidFill>
              </a:rPr>
              <a:t>.</a:t>
            </a:r>
            <a:endParaRPr sz="1800">
              <a:solidFill>
                <a:schemeClr val="accent5">
                  <a:lumMod val="75000"/>
                </a:schemeClr>
              </a:solidFill>
            </a:endParaRPr>
          </a:p>
          <a:p>
            <a:pPr algn="ctr">
              <a:buNone/>
              <a:defRPr sz="15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00">
                <a:solidFill>
                  <a:schemeClr val="accent5">
                    <a:lumMod val="75000"/>
                  </a:schemeClr>
                </a:solidFill>
              </a:rPr>
              <a:t>目前資金缺口每月</a:t>
            </a:r>
            <a:r>
              <a:rPr sz="1800">
                <a:solidFill>
                  <a:schemeClr val="accent5">
                    <a:lumMod val="75000"/>
                  </a:schemeClr>
                </a:solidFill>
              </a:rPr>
              <a:t>£1388.</a:t>
            </a:r>
            <a:endParaRPr sz="180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/>
        </p:nvSpPr>
        <p:spPr>
          <a:xfrm>
            <a:off x="1487170" y="5610225"/>
            <a:ext cx="102870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246"/>
          </a:bodyPr>
          <a:lstStyle/>
          <a:p>
            <a:pPr algn="ctr">
              <a:buNone/>
              <a:def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endParaRPr sz="1425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" name="Rectangle 12"/>
          <p:cNvSpPr>
            <a:spLocks noGrp="1"/>
          </p:cNvSpPr>
          <p:nvPr/>
        </p:nvSpPr>
        <p:spPr>
          <a:xfrm>
            <a:off x="1847215" y="5486400"/>
            <a:ext cx="103949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 algn="ctr">
              <a:buNone/>
              <a:defRPr sz="12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endParaRPr sz="1275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Page number background 5"/>
          <p:cNvSpPr>
            <a:spLocks noGrp="1"/>
          </p:cNvSpPr>
          <p:nvPr/>
        </p:nvSpPr>
        <p:spPr>
          <a:xfrm>
            <a:off x="11096625" y="247650"/>
            <a:ext cx="762000" cy="5143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17" name="Page number 5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6" name="Rectangle 15"/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D7A62A"/>
          </a:solidFill>
          <a:ln w="0">
            <a:noFill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590550" y="32385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所有權、使用與財務原則</a:t>
            </a:r>
            <a:endParaRPr sz="25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220450" y="4000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08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704850" y="1257300"/>
            <a:ext cx="31432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368"/>
          </a:bodyPr>
          <a:lstStyle/>
          <a:p>
            <a:pPr algn="l">
              <a:buNone/>
              <a:defRPr sz="28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8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BCEC</a:t>
            </a:r>
            <a:endParaRPr sz="28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" name="Rectangle 4"/>
          <p:cNvSpPr>
            <a:spLocks noGrp="1"/>
          </p:cNvSpPr>
          <p:nvPr/>
        </p:nvSpPr>
        <p:spPr>
          <a:xfrm>
            <a:off x="704850" y="1790700"/>
            <a:ext cx="31432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25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25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100% 所有權</a:t>
            </a:r>
            <a:endParaRPr sz="2250" b="1">
              <a:solidFill>
                <a:srgbClr val="D7A62A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Rectangle 5"/>
          <p:cNvSpPr>
            <a:spLocks noGrp="1"/>
          </p:cNvSpPr>
          <p:nvPr/>
        </p:nvSpPr>
        <p:spPr>
          <a:xfrm>
            <a:off x="704850" y="2343150"/>
            <a:ext cx="4095750" cy="914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Land Registry登記；天福堂及盧天強弟兄無獨立產權、出售決定權或售</a:t>
            </a:r>
            <a:r>
              <a: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屋</a:t>
            </a:r>
            <a:r>
              <a: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分配權。</a:t>
            </a:r>
            <a:endParaRPr sz="1425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5191125" y="1200150"/>
            <a:ext cx="19050" cy="4476750"/>
          </a:xfrm>
          <a:prstGeom prst="rect">
            <a:avLst/>
          </a:prstGeom>
          <a:solidFill>
            <a:srgbClr val="D6E0E8"/>
          </a:solidFill>
          <a:ln w="0">
            <a:noFill/>
          </a:ln>
        </p:spPr>
      </p:sp>
      <p:sp>
        <p:nvSpPr>
          <p:cNvPr id="8" name="Rectangle 7"/>
          <p:cNvSpPr>
            <a:spLocks noGrp="1"/>
          </p:cNvSpPr>
          <p:nvPr/>
        </p:nvSpPr>
        <p:spPr>
          <a:xfrm>
            <a:off x="5619750" y="1181100"/>
            <a:ext cx="1524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5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場地使用</a:t>
            </a:r>
            <a:endParaRPr sz="1600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7191375" y="1143000"/>
            <a:ext cx="41910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35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BCEC其他堂會的福音活動免費；私人活動按標準收費80%；網上登記，天福堂聚會優先。</a:t>
            </a:r>
            <a:endParaRPr sz="1600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5619750" y="2324100"/>
            <a:ext cx="1524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5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年度結餘</a:t>
            </a:r>
            <a:endParaRPr sz="1600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7191375" y="2286000"/>
            <a:ext cx="41910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購堂基金在1</a:t>
            </a:r>
            <a:r>
              <a:rPr sz="16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r>
              <a:rPr sz="16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年固定</a:t>
            </a:r>
            <a:r>
              <a:rPr sz="16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奉獻期內優先履行購堂責任；完成後用於重大維修及增添設備。</a:t>
            </a:r>
            <a:endParaRPr sz="1600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Rectangle 11"/>
          <p:cNvSpPr>
            <a:spLocks noGrp="1"/>
          </p:cNvSpPr>
          <p:nvPr/>
        </p:nvSpPr>
        <p:spPr>
          <a:xfrm>
            <a:off x="5619750" y="3467100"/>
            <a:ext cx="1524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5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規劃假設</a:t>
            </a:r>
            <a:endParaRPr sz="1600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" name="Rectangle 12"/>
          <p:cNvSpPr>
            <a:spLocks noGrp="1"/>
          </p:cNvSpPr>
          <p:nvPr/>
        </p:nvSpPr>
        <p:spPr>
          <a:xfrm>
            <a:off x="7191375" y="3429000"/>
            <a:ext cx="41910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收入年增長6.1%；營運成本5%；講員等事工費用2%。預測不構成保證。</a:t>
            </a:r>
            <a:endParaRPr sz="1600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" name="Rectangle 13"/>
          <p:cNvSpPr>
            <a:spLocks noGrp="1"/>
          </p:cNvSpPr>
          <p:nvPr/>
        </p:nvSpPr>
        <p:spPr>
          <a:xfrm>
            <a:off x="5619750" y="4610100"/>
            <a:ext cx="1524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5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營運儲備</a:t>
            </a:r>
            <a:endParaRPr sz="1600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" name="Rectangle 14"/>
          <p:cNvSpPr>
            <a:spLocks noGrp="1"/>
          </p:cNvSpPr>
          <p:nvPr/>
        </p:nvSpPr>
        <p:spPr>
          <a:xfrm>
            <a:off x="7191375" y="4572000"/>
            <a:ext cx="41910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維持不少於6個月基本營運成本；保全及音響設備由天福堂負責。</a:t>
            </a:r>
            <a:endParaRPr sz="1600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" name="Page number background 6"/>
          <p:cNvSpPr>
            <a:spLocks noGrp="1"/>
          </p:cNvSpPr>
          <p:nvPr/>
        </p:nvSpPr>
        <p:spPr>
          <a:xfrm>
            <a:off x="11096625" y="247650"/>
            <a:ext cx="762000" cy="5143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18" name="Page number 6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" name="Rectangle 4"/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D7A62A"/>
          </a:solidFill>
          <a:ln w="0">
            <a:noFill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590550" y="32385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主要風險及控制</a:t>
            </a:r>
            <a:endParaRPr sz="25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aphicFrame>
        <p:nvGraphicFramePr>
          <p:cNvPr id="12" name="Table 7"/>
          <p:cNvGraphicFramePr/>
          <p:nvPr/>
        </p:nvGraphicFramePr>
        <p:xfrm>
          <a:off x="857250" y="1238250"/>
          <a:ext cx="10477500" cy="4095750"/>
        </p:xfrm>
        <a:graphic>
          <a:graphicData uri="http://schemas.openxmlformats.org/drawingml/2006/table">
            <a:tbl>
              <a:tblPr/>
              <a:tblGrid>
                <a:gridCol w="3741964"/>
                <a:gridCol w="6735536"/>
              </a:tblGrid>
              <a:tr h="682625">
                <a:tc>
                  <a:txBody>
                    <a:bodyPr/>
                    <a:lstStyle/>
                    <a:p>
                      <a:r>
                        <a:t>風險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控制方法</a:t>
                      </a:r>
                    </a:p>
                  </a:txBody>
                  <a:tcPr/>
                </a:tc>
              </a:tr>
              <a:tr h="682625">
                <a:tc>
                  <a:txBody>
                    <a:bodyPr/>
                    <a:lstStyle/>
                    <a:p>
                      <a:r>
                        <a:t>長期奉獻未按時收到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月底核算、即時通知、依書面擔保補足</a:t>
                      </a:r>
                    </a:p>
                  </a:txBody>
                  <a:tcPr/>
                </a:tc>
              </a:tr>
              <a:tr h="682625">
                <a:tc>
                  <a:txBody>
                    <a:bodyPr/>
                    <a:lstStyle/>
                    <a:p>
                      <a:r>
                        <a:t>指定</a:t>
                      </a:r>
                      <a:r>
                        <a:t>奉獻</a:t>
                      </a:r>
                      <a:r>
                        <a:t>款與營運款列</a:t>
                      </a:r>
                      <a:r>
                        <a:t>明細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指定基金、獨立會計紀錄</a:t>
                      </a:r>
                    </a:p>
                  </a:txBody>
                  <a:tcPr/>
                </a:tc>
              </a:tr>
              <a:tr h="682625">
                <a:tc>
                  <a:txBody>
                    <a:bodyPr/>
                    <a:lstStyle/>
                    <a:p>
                      <a:r>
                        <a:t>營運或出租收入低於預期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逐月帳目、年度檢討、現金儲備</a:t>
                      </a:r>
                    </a:p>
                  </a:txBody>
                  <a:tcPr/>
                </a:tc>
              </a:tr>
              <a:tr h="682625">
                <a:tc>
                  <a:txBody>
                    <a:bodyPr/>
                    <a:lstStyle/>
                    <a:p>
                      <a:r>
                        <a:t>個人擔保範圍與執行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獨立法律顧問審查並書面界定</a:t>
                      </a:r>
                    </a:p>
                  </a:txBody>
                  <a:tcPr/>
                </a:tc>
              </a:tr>
              <a:tr h="682625">
                <a:tc>
                  <a:txBody>
                    <a:bodyPr/>
                    <a:lstStyle/>
                    <a:p>
                      <a:r>
                        <a:t>利益衝突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申報並迴避相關決策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Page number 6"/>
          <p:cNvSpPr>
            <a:spLocks noGrp="1"/>
          </p:cNvSpPr>
          <p:nvPr/>
        </p:nvSpPr>
        <p:spPr>
          <a:xfrm>
            <a:off x="11352530" y="47879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Rectangle 7"/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D7A62A"/>
          </a:solidFill>
          <a:ln w="0">
            <a:noFill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590550" y="32385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歷年收入、支出</a:t>
            </a:r>
            <a:r>
              <a:t>、</a:t>
            </a:r>
            <a:r>
              <a:t>總結餘：£74,475</a:t>
            </a:r>
            <a:endParaRPr sz="25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220450" y="4000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06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aphicFrame>
        <p:nvGraphicFramePr>
          <p:cNvPr id="16" name="Table 10"/>
          <p:cNvGraphicFramePr/>
          <p:nvPr/>
        </p:nvGraphicFramePr>
        <p:xfrm>
          <a:off x="523875" y="1143000"/>
          <a:ext cx="5429251" cy="4857756"/>
        </p:xfrm>
        <a:graphic>
          <a:graphicData uri="http://schemas.openxmlformats.org/drawingml/2006/table">
            <a:tbl>
              <a:tblPr/>
              <a:tblGrid>
                <a:gridCol w="1551214"/>
                <a:gridCol w="1292679"/>
                <a:gridCol w="1292679"/>
                <a:gridCol w="1292679"/>
              </a:tblGrid>
              <a:tr h="404813">
                <a:tc>
                  <a:txBody>
                    <a:bodyPr/>
                    <a:lstStyle/>
                    <a:p>
                      <a:r>
                        <a:t>年度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收入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支出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餘額 £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2004–05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2,180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1,897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2005–06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8,876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3,973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2006–07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7,530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3,211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4,319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2007–08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8,292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4,155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2008–09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7,483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2,784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2009–10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6,860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5,094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1,766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2010–11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7,207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5,681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1,526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2011–12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7,087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5,324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1,763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2012–13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9,287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6,500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2,787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2013–14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9,342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5,892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3,450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2014–15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12,763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5,820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6,943*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 11"/>
          <p:cNvGraphicFramePr/>
          <p:nvPr/>
        </p:nvGraphicFramePr>
        <p:xfrm>
          <a:off x="6477000" y="1143000"/>
          <a:ext cx="5429251" cy="4857756"/>
        </p:xfrm>
        <a:graphic>
          <a:graphicData uri="http://schemas.openxmlformats.org/drawingml/2006/table">
            <a:tbl>
              <a:tblPr/>
              <a:tblGrid>
                <a:gridCol w="1551214"/>
                <a:gridCol w="1292679"/>
                <a:gridCol w="1292679"/>
                <a:gridCol w="1292679"/>
              </a:tblGrid>
              <a:tr h="404813">
                <a:tc>
                  <a:txBody>
                    <a:bodyPr/>
                    <a:lstStyle/>
                    <a:p>
                      <a:r>
                        <a:t>年度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收入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支出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餘額 £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2015–16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9,897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4,920*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2016–17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11,485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6,263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5,222*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2017–18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11,312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7,103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4,209*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2018–19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11,042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6,273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4,769*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2019–20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11,211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7,013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4,198*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2020–21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6,190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1,850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4,340*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2021–22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14,585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5,048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9,537*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2022–23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15,694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12,447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3,247*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2023–24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17,452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18,823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−1,371*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2024–25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21,889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21,848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41*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2025–26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23,100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16,660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6,440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>
            <a:spLocks noGrp="1"/>
          </p:cNvSpPr>
          <p:nvPr/>
        </p:nvSpPr>
        <p:spPr>
          <a:xfrm>
            <a:off x="647700" y="6153150"/>
            <a:ext cx="2857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 algn="l">
              <a:buNone/>
              <a:defRPr sz="10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0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 退稅未列入</a:t>
            </a:r>
            <a:endParaRPr sz="105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3791585" y="457200"/>
            <a:ext cx="342900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6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endParaRPr sz="16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" name="Page number background 8"/>
          <p:cNvSpPr>
            <a:spLocks noGrp="1"/>
          </p:cNvSpPr>
          <p:nvPr/>
        </p:nvSpPr>
        <p:spPr>
          <a:xfrm>
            <a:off x="11096625" y="247650"/>
            <a:ext cx="762000" cy="5143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12" name="Page number 8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1" name="Rectangle 10"/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D7A62A"/>
          </a:solidFill>
          <a:ln w="0">
            <a:noFill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590550" y="32385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場地營運與每月預期收入</a:t>
            </a:r>
            <a:endParaRPr sz="25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220450" y="4000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07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aphicFrame>
        <p:nvGraphicFramePr>
          <p:cNvPr id="18" name="Table 13"/>
          <p:cNvGraphicFramePr/>
          <p:nvPr/>
        </p:nvGraphicFramePr>
        <p:xfrm>
          <a:off x="571500" y="1200150"/>
          <a:ext cx="6667500" cy="4210052"/>
        </p:xfrm>
        <a:graphic>
          <a:graphicData uri="http://schemas.openxmlformats.org/drawingml/2006/table">
            <a:tbl>
              <a:tblPr/>
              <a:tblGrid>
                <a:gridCol w="3492500"/>
                <a:gridCol w="1270000"/>
                <a:gridCol w="1905000"/>
              </a:tblGrid>
              <a:tr h="601436">
                <a:tc>
                  <a:txBody>
                    <a:bodyPr/>
                    <a:lstStyle/>
                    <a:p>
                      <a:r>
                        <a:t>用途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每月收入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備註</a:t>
                      </a:r>
                    </a:p>
                  </a:txBody>
                  <a:tcPr/>
                </a:tc>
              </a:tr>
              <a:tr h="601436">
                <a:tc>
                  <a:txBody>
                    <a:bodyPr/>
                    <a:lstStyle/>
                    <a:p>
                      <a:r>
                        <a:t>天福堂主日崇拜／主日學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£2,018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2025年平均奉獻</a:t>
                      </a:r>
                    </a:p>
                  </a:txBody>
                  <a:tcPr/>
                </a:tc>
              </a:tr>
              <a:tr h="601436">
                <a:tc>
                  <a:txBody>
                    <a:bodyPr/>
                    <a:lstStyle/>
                    <a:p>
                      <a:r>
                        <a:t>其他教會主日崇拜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主日下午租金</a:t>
                      </a:r>
                    </a:p>
                  </a:txBody>
                  <a:tcPr/>
                </a:tc>
              </a:tr>
              <a:tr h="601436">
                <a:tc>
                  <a:txBody>
                    <a:bodyPr/>
                    <a:lstStyle/>
                    <a:p>
                      <a:r>
                        <a:t>其他教會主日學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主日下午租金</a:t>
                      </a:r>
                    </a:p>
                  </a:txBody>
                  <a:tcPr/>
                </a:tc>
              </a:tr>
              <a:tr h="601436">
                <a:tc>
                  <a:txBody>
                    <a:bodyPr/>
                    <a:lstStyle/>
                    <a:p>
                      <a:r>
                        <a:t>社區中心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週一至週五租金</a:t>
                      </a:r>
                    </a:p>
                  </a:txBody>
                  <a:tcPr/>
                </a:tc>
              </a:tr>
              <a:tr h="601436">
                <a:tc>
                  <a:txBody>
                    <a:bodyPr/>
                    <a:lstStyle/>
                    <a:p>
                      <a:r>
                        <a:t>音樂教室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週一至週五租金</a:t>
                      </a:r>
                    </a:p>
                  </a:txBody>
                  <a:tcPr/>
                </a:tc>
              </a:tr>
              <a:tr h="601436">
                <a:tc>
                  <a:txBody>
                    <a:bodyPr/>
                    <a:lstStyle/>
                    <a:p>
                      <a:r>
                        <a:t>青年俱樂部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週一至週五租金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>
            <a:spLocks noGrp="1"/>
          </p:cNvSpPr>
          <p:nvPr/>
        </p:nvSpPr>
        <p:spPr>
          <a:xfrm>
            <a:off x="7762875" y="1323975"/>
            <a:ext cx="342900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50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50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每月估算合計</a:t>
            </a:r>
            <a:endParaRPr sz="150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Rectangle 5"/>
          <p:cNvSpPr>
            <a:spLocks noGrp="1"/>
          </p:cNvSpPr>
          <p:nvPr/>
        </p:nvSpPr>
        <p:spPr>
          <a:xfrm>
            <a:off x="7762875" y="1743075"/>
            <a:ext cx="3429000" cy="704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36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36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£3,078</a:t>
            </a:r>
            <a:endParaRPr sz="360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7762875" y="2914650"/>
            <a:ext cx="3429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ctr">
              <a:buNone/>
              <a:defRPr sz="165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5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管理公司</a:t>
            </a:r>
            <a:endParaRPr sz="1650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7762875" y="3333750"/>
            <a:ext cx="34290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管理費 10%</a:t>
            </a:r>
            <a:endParaRPr sz="1425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>
              <a:buNone/>
              <a:def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每月向BCEC提交租金、</a:t>
            </a:r>
            <a:endParaRPr sz="1425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>
              <a:buNone/>
              <a:def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費用及完整帳目</a:t>
            </a:r>
            <a:endParaRPr sz="1425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7762875" y="4486275"/>
            <a:ext cx="3429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ctr">
              <a:buNone/>
              <a:defRPr sz="165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5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奉獻流程</a:t>
            </a:r>
            <a:endParaRPr sz="1650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7762875" y="4867275"/>
            <a:ext cx="3429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主日奉獻及建堂基金直接交付BCEC</a:t>
            </a:r>
            <a:endParaRPr sz="1425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" name="Page number background 9"/>
          <p:cNvSpPr>
            <a:spLocks noGrp="1"/>
          </p:cNvSpPr>
          <p:nvPr/>
        </p:nvSpPr>
        <p:spPr>
          <a:xfrm>
            <a:off x="11096625" y="247650"/>
            <a:ext cx="762000" cy="5143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14" name="Page number 9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" name="top-gold-rule"/>
          <p:cNvSpPr>
            <a:spLocks noGrp="1"/>
          </p:cNvSpPr>
          <p:nvPr/>
        </p:nvSpPr>
        <p:spPr>
          <a:xfrm>
            <a:off x="0" y="0"/>
            <a:ext cx="12699968" cy="57150"/>
          </a:xfrm>
          <a:prstGeom prst="rect">
            <a:avLst/>
          </a:prstGeom>
          <a:solidFill>
            <a:srgbClr val="D9A719"/>
          </a:solidFill>
          <a:ln w="0">
            <a:noFill/>
            <a:prstDash val="solid"/>
          </a:ln>
        </p:spPr>
      </p:sp>
      <p:sp>
        <p:nvSpPr>
          <p:cNvPr id="2" name="title"/>
          <p:cNvSpPr>
            <a:spLocks noGrp="1"/>
          </p:cNvSpPr>
          <p:nvPr/>
        </p:nvSpPr>
        <p:spPr>
          <a:xfrm>
            <a:off x="457200" y="419100"/>
            <a:ext cx="8096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250" b="1">
                <a:solidFill>
                  <a:srgbClr val="17365D"/>
                </a:solidFill>
              </a:defRPr>
            </a:defPPr>
            <a:lvl1pPr>
              <a:buNone/>
              <a:defRPr sz="2250" b="1">
                <a:solidFill>
                  <a:srgbClr val="17365D"/>
                </a:solidFill>
              </a:defRPr>
            </a:lvl1pPr>
            <a:lvl2pPr>
              <a:buNone/>
              <a:defRPr sz="2250" b="1">
                <a:solidFill>
                  <a:srgbClr val="17365D"/>
                </a:solidFill>
              </a:defRPr>
            </a:lvl2pPr>
            <a:lvl3pPr>
              <a:buNone/>
              <a:defRPr sz="2250" b="1">
                <a:solidFill>
                  <a:srgbClr val="17365D"/>
                </a:solidFill>
              </a:defRPr>
            </a:lvl3pPr>
            <a:lvl4pPr>
              <a:buNone/>
              <a:defRPr sz="2250" b="1">
                <a:solidFill>
                  <a:srgbClr val="17365D"/>
                </a:solidFill>
              </a:defRPr>
            </a:lvl4pPr>
            <a:lvl5pPr>
              <a:buNone/>
              <a:defRPr sz="2250" b="1">
                <a:solidFill>
                  <a:srgbClr val="17365D"/>
                </a:solidFill>
              </a:defRPr>
            </a:lvl5pPr>
            <a:lvl6pPr>
              <a:buNone/>
              <a:defRPr sz="2250" b="1">
                <a:solidFill>
                  <a:srgbClr val="17365D"/>
                </a:solidFill>
              </a:defRPr>
            </a:lvl6pPr>
            <a:lvl7pPr>
              <a:buNone/>
              <a:defRPr sz="2250" b="1">
                <a:solidFill>
                  <a:srgbClr val="17365D"/>
                </a:solidFill>
              </a:defRPr>
            </a:lvl7pPr>
            <a:lvl8pPr>
              <a:buNone/>
              <a:defRPr sz="2250" b="1">
                <a:solidFill>
                  <a:srgbClr val="17365D"/>
                </a:solidFill>
              </a:defRPr>
            </a:lvl8pPr>
            <a:lvl9pPr>
              <a:buNone/>
              <a:defRPr sz="2250" b="1">
                <a:solidFill>
                  <a:srgbClr val="17365D"/>
                </a:solidFill>
              </a:defRPr>
            </a:lvl9pPr>
          </a:lstStyle>
          <a:p>
            <a:pPr>
              <a:buNone/>
              <a:defRPr sz="2250" b="1">
                <a:solidFill>
                  <a:srgbClr val="17365D"/>
                </a:solidFill>
              </a:defRPr>
            </a:pPr>
            <a:r>
              <a:rPr lang="zh-CN" altLang="en-US">
                <a:sym typeface="+mn-ea"/>
              </a:rPr>
              <a:t>天福堂購</a:t>
            </a:r>
            <a:r>
              <a:rPr sz="2250" b="1">
                <a:solidFill>
                  <a:srgbClr val="17365D"/>
                </a:solidFill>
              </a:rPr>
              <a:t>堂基金奉獻承諾表</a:t>
            </a:r>
            <a:endParaRPr sz="2250" b="1">
              <a:solidFill>
                <a:srgbClr val="17365D"/>
              </a:solidFill>
            </a:endParaRPr>
          </a:p>
        </p:txBody>
      </p:sp>
      <p:sp>
        <p:nvSpPr>
          <p:cNvPr id="4" name="title-rule"/>
          <p:cNvSpPr>
            <a:spLocks noGrp="1"/>
          </p:cNvSpPr>
          <p:nvPr/>
        </p:nvSpPr>
        <p:spPr>
          <a:xfrm>
            <a:off x="476250" y="1438275"/>
            <a:ext cx="4572000" cy="19050"/>
          </a:xfrm>
          <a:prstGeom prst="rect">
            <a:avLst/>
          </a:prstGeom>
          <a:solidFill>
            <a:srgbClr val="8CA7BD"/>
          </a:solidFill>
          <a:ln w="0">
            <a:noFill/>
            <a:prstDash val="solid"/>
          </a:ln>
        </p:spPr>
      </p:sp>
      <p:sp>
        <p:nvSpPr>
          <p:cNvPr id="5" name="qr-card"/>
          <p:cNvSpPr>
            <a:spLocks noGrp="1"/>
          </p:cNvSpPr>
          <p:nvPr/>
        </p:nvSpPr>
        <p:spPr>
          <a:xfrm>
            <a:off x="1381125" y="1790700"/>
            <a:ext cx="3714750" cy="3714750"/>
          </a:xfrm>
          <a:prstGeom prst="roundRect">
            <a:avLst>
              <a:gd name="adj" fmla="val 3590"/>
            </a:avLst>
          </a:prstGeom>
          <a:solidFill>
            <a:srgbClr val="FFFFFF"/>
          </a:solidFill>
          <a:ln w="11430">
            <a:solidFill>
              <a:srgbClr val="D7E0E7"/>
            </a:solidFill>
            <a:prstDash val="solid"/>
          </a:ln>
        </p:spPr>
        <p:style>
          <a:lnRef idx="0">
            <a:srgbClr val="FFFFFF"/>
          </a:lnRef>
          <a:fillRef idx="0">
            <a:srgbClr val="FFFFFF"/>
          </a:fillRef>
          <a:effectRef idx="4">
            <a:srgbClr val="FFFFFF"/>
          </a:effectRef>
          <a:fontRef idx="major"/>
        </p:style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14500" y="2124075"/>
            <a:ext cx="3048000" cy="3048000"/>
          </a:xfrm>
          <a:prstGeom prst="rect">
            <a:avLst/>
          </a:prstGeom>
        </p:spPr>
      </p:pic>
      <p:sp>
        <p:nvSpPr>
          <p:cNvPr id="7" name="scan-instruction"/>
          <p:cNvSpPr>
            <a:spLocks noGrp="1"/>
          </p:cNvSpPr>
          <p:nvPr/>
        </p:nvSpPr>
        <p:spPr>
          <a:xfrm>
            <a:off x="5810250" y="2047875"/>
            <a:ext cx="55245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875" b="1">
                <a:solidFill>
                  <a:srgbClr val="17365D"/>
                </a:solidFill>
              </a:defRPr>
            </a:defPPr>
            <a:lvl1pPr>
              <a:buNone/>
              <a:defRPr sz="1875" b="1">
                <a:solidFill>
                  <a:srgbClr val="17365D"/>
                </a:solidFill>
              </a:defRPr>
            </a:lvl1pPr>
            <a:lvl2pPr>
              <a:buNone/>
              <a:defRPr sz="1875" b="1">
                <a:solidFill>
                  <a:srgbClr val="17365D"/>
                </a:solidFill>
              </a:defRPr>
            </a:lvl2pPr>
            <a:lvl3pPr>
              <a:buNone/>
              <a:defRPr sz="1875" b="1">
                <a:solidFill>
                  <a:srgbClr val="17365D"/>
                </a:solidFill>
              </a:defRPr>
            </a:lvl3pPr>
            <a:lvl4pPr>
              <a:buNone/>
              <a:defRPr sz="1875" b="1">
                <a:solidFill>
                  <a:srgbClr val="17365D"/>
                </a:solidFill>
              </a:defRPr>
            </a:lvl4pPr>
            <a:lvl5pPr>
              <a:buNone/>
              <a:defRPr sz="1875" b="1">
                <a:solidFill>
                  <a:srgbClr val="17365D"/>
                </a:solidFill>
              </a:defRPr>
            </a:lvl5pPr>
            <a:lvl6pPr>
              <a:buNone/>
              <a:defRPr sz="1875" b="1">
                <a:solidFill>
                  <a:srgbClr val="17365D"/>
                </a:solidFill>
              </a:defRPr>
            </a:lvl6pPr>
            <a:lvl7pPr>
              <a:buNone/>
              <a:defRPr sz="1875" b="1">
                <a:solidFill>
                  <a:srgbClr val="17365D"/>
                </a:solidFill>
              </a:defRPr>
            </a:lvl7pPr>
            <a:lvl8pPr>
              <a:buNone/>
              <a:defRPr sz="1875" b="1">
                <a:solidFill>
                  <a:srgbClr val="17365D"/>
                </a:solidFill>
              </a:defRPr>
            </a:lvl8pPr>
            <a:lvl9pPr>
              <a:buNone/>
              <a:defRPr sz="1875" b="1">
                <a:solidFill>
                  <a:srgbClr val="17365D"/>
                </a:solidFill>
              </a:defRPr>
            </a:lvl9pPr>
          </a:lstStyle>
          <a:p>
            <a:pPr>
              <a:buNone/>
              <a:defRPr sz="1875" b="1">
                <a:solidFill>
                  <a:srgbClr val="17365D"/>
                </a:solidFill>
              </a:defRPr>
            </a:pPr>
            <a:r>
              <a:rPr sz="1875" b="1">
                <a:solidFill>
                  <a:srgbClr val="17365D"/>
                </a:solidFill>
              </a:rPr>
              <a:t>請掃描 QR Code，開啟天福堂網站並填寫</a:t>
            </a:r>
            <a:r>
              <a:rPr lang="zh-CN" altLang="en-US" sz="1875" b="1">
                <a:solidFill>
                  <a:srgbClr val="17365D"/>
                </a:solidFill>
              </a:rPr>
              <a:t>購</a:t>
            </a:r>
            <a:r>
              <a:rPr sz="1875" b="1">
                <a:solidFill>
                  <a:srgbClr val="17365D"/>
                </a:solidFill>
              </a:rPr>
              <a:t>堂基金奉獻承諾表。</a:t>
            </a:r>
            <a:endParaRPr sz="1875" b="1">
              <a:solidFill>
                <a:srgbClr val="17365D"/>
              </a:solidFill>
            </a:endParaRPr>
          </a:p>
        </p:txBody>
      </p:sp>
      <p:sp>
        <p:nvSpPr>
          <p:cNvPr id="8" name="scan-instruction-en"/>
          <p:cNvSpPr>
            <a:spLocks noGrp="1"/>
          </p:cNvSpPr>
          <p:nvPr/>
        </p:nvSpPr>
        <p:spPr>
          <a:xfrm>
            <a:off x="5810250" y="3524250"/>
            <a:ext cx="5238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350">
                <a:solidFill>
                  <a:srgbClr val="4D6478"/>
                </a:solidFill>
              </a:defRPr>
            </a:defPPr>
            <a:lvl1pPr>
              <a:buNone/>
              <a:defRPr sz="1350">
                <a:solidFill>
                  <a:srgbClr val="4D6478"/>
                </a:solidFill>
              </a:defRPr>
            </a:lvl1pPr>
            <a:lvl2pPr>
              <a:buNone/>
              <a:defRPr sz="1350">
                <a:solidFill>
                  <a:srgbClr val="4D6478"/>
                </a:solidFill>
              </a:defRPr>
            </a:lvl2pPr>
            <a:lvl3pPr>
              <a:buNone/>
              <a:defRPr sz="1350">
                <a:solidFill>
                  <a:srgbClr val="4D6478"/>
                </a:solidFill>
              </a:defRPr>
            </a:lvl3pPr>
            <a:lvl4pPr>
              <a:buNone/>
              <a:defRPr sz="1350">
                <a:solidFill>
                  <a:srgbClr val="4D6478"/>
                </a:solidFill>
              </a:defRPr>
            </a:lvl4pPr>
            <a:lvl5pPr>
              <a:buNone/>
              <a:defRPr sz="1350">
                <a:solidFill>
                  <a:srgbClr val="4D6478"/>
                </a:solidFill>
              </a:defRPr>
            </a:lvl5pPr>
            <a:lvl6pPr>
              <a:buNone/>
              <a:defRPr sz="1350">
                <a:solidFill>
                  <a:srgbClr val="4D6478"/>
                </a:solidFill>
              </a:defRPr>
            </a:lvl6pPr>
            <a:lvl7pPr>
              <a:buNone/>
              <a:defRPr sz="1350">
                <a:solidFill>
                  <a:srgbClr val="4D6478"/>
                </a:solidFill>
              </a:defRPr>
            </a:lvl7pPr>
            <a:lvl8pPr>
              <a:buNone/>
              <a:defRPr sz="1350">
                <a:solidFill>
                  <a:srgbClr val="4D6478"/>
                </a:solidFill>
              </a:defRPr>
            </a:lvl8pPr>
            <a:lvl9pPr>
              <a:buNone/>
              <a:defRPr sz="1350">
                <a:solidFill>
                  <a:srgbClr val="4D6478"/>
                </a:solidFill>
              </a:defRPr>
            </a:lvl9pPr>
          </a:lstStyle>
          <a:p>
            <a:pPr>
              <a:buNone/>
              <a:defRPr sz="1350">
                <a:solidFill>
                  <a:srgbClr val="4D6478"/>
                </a:solidFill>
              </a:defRPr>
            </a:pPr>
            <a:r>
              <a:rPr sz="1600" b="1">
                <a:solidFill>
                  <a:srgbClr val="4D6478"/>
                </a:solidFill>
              </a:rPr>
              <a:t>請使用手機</a:t>
            </a:r>
            <a:r>
              <a:rPr lang="en-US" sz="1600" b="1">
                <a:solidFill>
                  <a:srgbClr val="4D6478"/>
                </a:solidFill>
              </a:rPr>
              <a:t>QR</a:t>
            </a:r>
            <a:r>
              <a:rPr lang="en-GB" sz="1600" b="1">
                <a:solidFill>
                  <a:srgbClr val="4D6478"/>
                </a:solidFill>
              </a:rPr>
              <a:t> Code </a:t>
            </a:r>
            <a:r>
              <a:rPr sz="1600" b="1">
                <a:solidFill>
                  <a:srgbClr val="4D6478"/>
                </a:solidFill>
              </a:rPr>
              <a:t>相機掃描。</a:t>
            </a:r>
            <a:endParaRPr sz="1600" b="1">
              <a:solidFill>
                <a:srgbClr val="4D6478"/>
              </a:solidFill>
            </a:endParaRPr>
          </a:p>
        </p:txBody>
      </p:sp>
      <p:sp>
        <p:nvSpPr>
          <p:cNvPr id="9" name="website-link"/>
          <p:cNvSpPr>
            <a:spLocks noGrp="1"/>
          </p:cNvSpPr>
          <p:nvPr/>
        </p:nvSpPr>
        <p:spPr>
          <a:xfrm>
            <a:off x="5810250" y="4629150"/>
            <a:ext cx="4476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/>
          <a:p>
            <a:r>
              <a:rPr sz="1700" b="1" u="sng">
                <a:solidFill>
                  <a:srgbClr val="8C2D78"/>
                </a:solidFill>
                <a:latin typeface="Arial" panose="020B0604020202020204"/>
                <a:ea typeface="Arial" panose="020B0604020202020204"/>
                <a:cs typeface="Arial" panose="020B0604020202020204"/>
                <a:hlinkClick r:id="rId2"/>
              </a:rPr>
              <a:t>https://tianfu-church.org/</a:t>
            </a:r>
            <a:endParaRPr sz="1700" b="1" u="sng">
              <a:solidFill>
                <a:srgbClr val="8C2D7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privacy-note"/>
          <p:cNvSpPr>
            <a:spLocks noGrp="1"/>
          </p:cNvSpPr>
          <p:nvPr/>
        </p:nvSpPr>
        <p:spPr>
          <a:xfrm>
            <a:off x="5810250" y="5191125"/>
            <a:ext cx="53340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050">
                <a:solidFill>
                  <a:srgbClr val="667785"/>
                </a:solidFill>
              </a:defRPr>
            </a:defPPr>
            <a:lvl1pPr>
              <a:buNone/>
              <a:defRPr sz="1050">
                <a:solidFill>
                  <a:srgbClr val="667785"/>
                </a:solidFill>
              </a:defRPr>
            </a:lvl1pPr>
            <a:lvl2pPr>
              <a:buNone/>
              <a:defRPr sz="1050">
                <a:solidFill>
                  <a:srgbClr val="667785"/>
                </a:solidFill>
              </a:defRPr>
            </a:lvl2pPr>
            <a:lvl3pPr>
              <a:buNone/>
              <a:defRPr sz="1050">
                <a:solidFill>
                  <a:srgbClr val="667785"/>
                </a:solidFill>
              </a:defRPr>
            </a:lvl3pPr>
            <a:lvl4pPr>
              <a:buNone/>
              <a:defRPr sz="1050">
                <a:solidFill>
                  <a:srgbClr val="667785"/>
                </a:solidFill>
              </a:defRPr>
            </a:lvl4pPr>
            <a:lvl5pPr>
              <a:buNone/>
              <a:defRPr sz="1050">
                <a:solidFill>
                  <a:srgbClr val="667785"/>
                </a:solidFill>
              </a:defRPr>
            </a:lvl5pPr>
            <a:lvl6pPr>
              <a:buNone/>
              <a:defRPr sz="1050">
                <a:solidFill>
                  <a:srgbClr val="667785"/>
                </a:solidFill>
              </a:defRPr>
            </a:lvl6pPr>
            <a:lvl7pPr>
              <a:buNone/>
              <a:defRPr sz="1050">
                <a:solidFill>
                  <a:srgbClr val="667785"/>
                </a:solidFill>
              </a:defRPr>
            </a:lvl7pPr>
            <a:lvl8pPr>
              <a:buNone/>
              <a:defRPr sz="1050">
                <a:solidFill>
                  <a:srgbClr val="667785"/>
                </a:solidFill>
              </a:defRPr>
            </a:lvl8pPr>
            <a:lvl9pPr>
              <a:buNone/>
              <a:defRPr sz="1050">
                <a:solidFill>
                  <a:srgbClr val="667785"/>
                </a:solidFill>
              </a:defRPr>
            </a:lvl9pPr>
          </a:lstStyle>
          <a:p>
            <a:pPr>
              <a:buNone/>
              <a:defRPr sz="1050">
                <a:solidFill>
                  <a:srgbClr val="667785"/>
                </a:solidFill>
              </a:defRPr>
            </a:pPr>
            <a:r>
              <a:rPr sz="1600" b="1">
                <a:solidFill>
                  <a:srgbClr val="667785"/>
                </a:solidFill>
              </a:rPr>
              <a:t>請依表格指示填寫並提交。個人資料只供建堂基金及教會財務記錄使用。</a:t>
            </a:r>
            <a:endParaRPr sz="1600" b="1">
              <a:solidFill>
                <a:srgbClr val="667785"/>
              </a:solidFill>
            </a:endParaRPr>
          </a:p>
        </p:txBody>
      </p:sp>
      <p:sp>
        <p:nvSpPr>
          <p:cNvPr id="11" name="page-number-box"/>
          <p:cNvSpPr>
            <a:spLocks noGrp="1"/>
          </p:cNvSpPr>
          <p:nvPr/>
        </p:nvSpPr>
        <p:spPr>
          <a:xfrm>
            <a:off x="11858625" y="190500"/>
            <a:ext cx="419100" cy="247650"/>
          </a:xfrm>
          <a:prstGeom prst="rect">
            <a:avLst/>
          </a:prstGeom>
          <a:solidFill>
            <a:srgbClr val="F1F4F5"/>
          </a:solidFill>
          <a:ln w="0">
            <a:noFill/>
            <a:prstDash val="solid"/>
          </a:ln>
        </p:spPr>
        <p:txBody>
          <a:bodyPr lIns="0" tIns="0" rIns="0" bIns="0"/>
          <a:lstStyle>
            <a:defPPr algn="ctr">
              <a:defRPr sz="675">
                <a:solidFill>
                  <a:srgbClr val="466070"/>
                </a:solidFill>
              </a:defRPr>
            </a:defPPr>
            <a:lvl1pPr algn="ctr">
              <a:buNone/>
              <a:defRPr sz="675">
                <a:solidFill>
                  <a:srgbClr val="466070"/>
                </a:solidFill>
              </a:defRPr>
            </a:lvl1pPr>
            <a:lvl2pPr algn="ctr">
              <a:buNone/>
              <a:defRPr sz="675">
                <a:solidFill>
                  <a:srgbClr val="466070"/>
                </a:solidFill>
              </a:defRPr>
            </a:lvl2pPr>
            <a:lvl3pPr algn="ctr">
              <a:buNone/>
              <a:defRPr sz="675">
                <a:solidFill>
                  <a:srgbClr val="466070"/>
                </a:solidFill>
              </a:defRPr>
            </a:lvl3pPr>
            <a:lvl4pPr algn="ctr">
              <a:buNone/>
              <a:defRPr sz="675">
                <a:solidFill>
                  <a:srgbClr val="466070"/>
                </a:solidFill>
              </a:defRPr>
            </a:lvl4pPr>
            <a:lvl5pPr algn="ctr">
              <a:buNone/>
              <a:defRPr sz="675">
                <a:solidFill>
                  <a:srgbClr val="466070"/>
                </a:solidFill>
              </a:defRPr>
            </a:lvl5pPr>
            <a:lvl6pPr algn="ctr">
              <a:buNone/>
              <a:defRPr sz="675">
                <a:solidFill>
                  <a:srgbClr val="466070"/>
                </a:solidFill>
              </a:defRPr>
            </a:lvl6pPr>
            <a:lvl7pPr algn="ctr">
              <a:buNone/>
              <a:defRPr sz="675">
                <a:solidFill>
                  <a:srgbClr val="466070"/>
                </a:solidFill>
              </a:defRPr>
            </a:lvl7pPr>
            <a:lvl8pPr algn="ctr">
              <a:buNone/>
              <a:defRPr sz="675">
                <a:solidFill>
                  <a:srgbClr val="466070"/>
                </a:solidFill>
              </a:defRPr>
            </a:lvl8pPr>
            <a:lvl9pPr algn="ctr">
              <a:buNone/>
              <a:defRPr sz="675">
                <a:solidFill>
                  <a:srgbClr val="466070"/>
                </a:solidFill>
              </a:defRPr>
            </a:lvl9pPr>
          </a:lstStyle>
          <a:p>
            <a:pPr algn="ctr">
              <a:buNone/>
              <a:defRPr sz="675">
                <a:solidFill>
                  <a:srgbClr val="466070"/>
                </a:solidFill>
              </a:defRPr>
            </a:pPr>
            <a:r>
              <a:rPr sz="675">
                <a:solidFill>
                  <a:srgbClr val="466070"/>
                </a:solidFill>
              </a:rPr>
              <a:t>11</a:t>
            </a:r>
            <a:endParaRPr sz="675">
              <a:solidFill>
                <a:srgbClr val="46607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2204</Words>
  <Application>WPS Presentation</Application>
  <PresentationFormat>Converted Presentation</PresentationFormat>
  <Paragraphs>534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1" baseType="lpstr">
      <vt:lpstr>Arial</vt:lpstr>
      <vt:lpstr>SimSun</vt:lpstr>
      <vt:lpstr>Wingdings</vt:lpstr>
      <vt:lpstr>Arial</vt:lpstr>
      <vt:lpstr>Noto Sans TC</vt:lpstr>
      <vt:lpstr>Microsoft YaHei</vt:lpstr>
      <vt:lpstr>Arial Unicode MS</vt:lpstr>
      <vt:lpstr>Aptos</vt:lpstr>
      <vt:lpstr>Segoe UI</vt:lpstr>
      <vt:lpstr>ChatGPT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Lawrence Lu</cp:lastModifiedBy>
  <cp:revision>3</cp:revision>
  <dcterms:created xsi:type="dcterms:W3CDTF">2026-10-17T04:52:00Z</dcterms:created>
  <dcterms:modified xsi:type="dcterms:W3CDTF">2026-10-17T05:09:54Z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4584EA50D59B4A8D9563DD08D2253308_12</vt:lpwstr>
  </property>
  <property fmtid="{D5CDD505-2E9C-101B-9397-08002B2CF9AE}" pid="3" name="KSOProductBuildVer">
    <vt:lpwstr>1033-12.1.0.29162</vt:lpwstr>
  </property>
</Properties>
</file>